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7" r:id="rId5"/>
    <p:sldId id="261" r:id="rId6"/>
    <p:sldId id="266" r:id="rId7"/>
    <p:sldId id="262" r:id="rId8"/>
    <p:sldId id="268" r:id="rId9"/>
    <p:sldId id="269" r:id="rId10"/>
    <p:sldId id="259" r:id="rId11"/>
    <p:sldId id="260" r:id="rId12"/>
    <p:sldId id="263"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2592" y="-76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5F5CE1-62BF-4C8D-AC5A-5F3E8AA434D0}" type="datetimeFigureOut">
              <a:rPr lang="en-US" smtClean="0"/>
              <a:t>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2580620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F5CE1-62BF-4C8D-AC5A-5F3E8AA434D0}" type="datetimeFigureOut">
              <a:rPr lang="en-US" smtClean="0"/>
              <a:t>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188875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F5CE1-62BF-4C8D-AC5A-5F3E8AA434D0}" type="datetimeFigureOut">
              <a:rPr lang="en-US" smtClean="0"/>
              <a:t>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425652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5F5CE1-62BF-4C8D-AC5A-5F3E8AA434D0}" type="datetimeFigureOut">
              <a:rPr lang="en-US" smtClean="0"/>
              <a:t>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341731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F5CE1-62BF-4C8D-AC5A-5F3E8AA434D0}" type="datetimeFigureOut">
              <a:rPr lang="en-US" smtClean="0"/>
              <a:t>1/8/15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192334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5F5CE1-62BF-4C8D-AC5A-5F3E8AA434D0}" type="datetimeFigureOut">
              <a:rPr lang="en-US" smtClean="0"/>
              <a:t>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17023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5F5CE1-62BF-4C8D-AC5A-5F3E8AA434D0}" type="datetimeFigureOut">
              <a:rPr lang="en-US" smtClean="0"/>
              <a:t>1/8/15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862511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5F5CE1-62BF-4C8D-AC5A-5F3E8AA434D0}" type="datetimeFigureOut">
              <a:rPr lang="en-US" smtClean="0"/>
              <a:t>1/8/15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1121926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F5CE1-62BF-4C8D-AC5A-5F3E8AA434D0}" type="datetimeFigureOut">
              <a:rPr lang="en-US" smtClean="0"/>
              <a:t>1/8/15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160276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F5CE1-62BF-4C8D-AC5A-5F3E8AA434D0}" type="datetimeFigureOut">
              <a:rPr lang="en-US" smtClean="0"/>
              <a:t>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3620031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F5CE1-62BF-4C8D-AC5A-5F3E8AA434D0}" type="datetimeFigureOut">
              <a:rPr lang="en-US" smtClean="0"/>
              <a:t>1/8/15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B01B45F-EC68-4490-833D-40AEECC2DE9F}" type="slidenum">
              <a:rPr lang="en-US" smtClean="0"/>
              <a:t>‹#›</a:t>
            </a:fld>
            <a:endParaRPr lang="en-US" dirty="0"/>
          </a:p>
        </p:txBody>
      </p:sp>
    </p:spTree>
    <p:extLst>
      <p:ext uri="{BB962C8B-B14F-4D97-AF65-F5344CB8AC3E}">
        <p14:creationId xmlns:p14="http://schemas.microsoft.com/office/powerpoint/2010/main" val="17634234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5F5CE1-62BF-4C8D-AC5A-5F3E8AA434D0}" type="datetimeFigureOut">
              <a:rPr lang="en-US" smtClean="0"/>
              <a:t>1/8/15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01B45F-EC68-4490-833D-40AEECC2DE9F}" type="slidenum">
              <a:rPr lang="en-US" smtClean="0"/>
              <a:t>‹#›</a:t>
            </a:fld>
            <a:endParaRPr lang="en-US" dirty="0"/>
          </a:p>
        </p:txBody>
      </p:sp>
    </p:spTree>
    <p:extLst>
      <p:ext uri="{BB962C8B-B14F-4D97-AF65-F5344CB8AC3E}">
        <p14:creationId xmlns:p14="http://schemas.microsoft.com/office/powerpoint/2010/main" val="110243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q34MHpBu0Oo"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E13Jyi1C2m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Century Schoolbook"/>
                <a:cs typeface="Century Schoolbook"/>
              </a:rPr>
              <a:t>Socrates &amp; Plato: </a:t>
            </a:r>
            <a:br>
              <a:rPr lang="en-US" dirty="0" smtClean="0">
                <a:latin typeface="Century Schoolbook"/>
                <a:cs typeface="Century Schoolbook"/>
              </a:rPr>
            </a:br>
            <a:r>
              <a:rPr lang="en-US" dirty="0" smtClean="0">
                <a:latin typeface="Century Schoolbook"/>
                <a:cs typeface="Century Schoolbook"/>
              </a:rPr>
              <a:t>Cornerstones of Western Thought</a:t>
            </a:r>
            <a:endParaRPr lang="en-US" dirty="0">
              <a:latin typeface="Century Schoolbook"/>
              <a:cs typeface="Century Schoolbook"/>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1119367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entury Schoolbook"/>
                <a:cs typeface="Century Schoolbook"/>
              </a:rPr>
              <a:t>“The Apology: The Examined Life” </a:t>
            </a:r>
            <a:endParaRPr lang="en-US" dirty="0">
              <a:latin typeface="Century Schoolbook"/>
              <a:cs typeface="Century Schoolbook"/>
            </a:endParaRPr>
          </a:p>
        </p:txBody>
      </p:sp>
      <p:sp>
        <p:nvSpPr>
          <p:cNvPr id="3" name="Content Placeholder 2"/>
          <p:cNvSpPr>
            <a:spLocks noGrp="1"/>
          </p:cNvSpPr>
          <p:nvPr>
            <p:ph idx="1"/>
          </p:nvPr>
        </p:nvSpPr>
        <p:spPr/>
        <p:txBody>
          <a:bodyPr>
            <a:normAutofit fontScale="92500" lnSpcReduction="10000"/>
          </a:bodyPr>
          <a:lstStyle/>
          <a:p>
            <a:r>
              <a:rPr lang="en-US" dirty="0">
                <a:latin typeface="Century Schoolbook"/>
                <a:cs typeface="Century Schoolbook"/>
              </a:rPr>
              <a:t>Because of his political associations with an earlier regime, the Athenian democracy </a:t>
            </a:r>
            <a:r>
              <a:rPr lang="en-US" dirty="0" smtClean="0">
                <a:latin typeface="Century Schoolbook"/>
                <a:cs typeface="Century Schoolbook"/>
              </a:rPr>
              <a:t>put Socrates</a:t>
            </a:r>
            <a:r>
              <a:rPr lang="en-US" dirty="0">
                <a:latin typeface="Century Schoolbook"/>
                <a:cs typeface="Century Schoolbook"/>
              </a:rPr>
              <a:t> on trial, charging him with undermining state religion and corrupting young </a:t>
            </a:r>
            <a:r>
              <a:rPr lang="en-US" dirty="0" smtClean="0">
                <a:latin typeface="Century Schoolbook"/>
                <a:cs typeface="Century Schoolbook"/>
              </a:rPr>
              <a:t>people </a:t>
            </a:r>
          </a:p>
          <a:p>
            <a:r>
              <a:rPr lang="en-US" dirty="0" smtClean="0">
                <a:latin typeface="Century Schoolbook"/>
                <a:cs typeface="Century Schoolbook"/>
              </a:rPr>
              <a:t>The </a:t>
            </a:r>
            <a:r>
              <a:rPr lang="en-US" dirty="0">
                <a:latin typeface="Century Schoolbook"/>
                <a:cs typeface="Century Schoolbook"/>
              </a:rPr>
              <a:t>speech he offered in his own defense, as reported in Plato's </a:t>
            </a:r>
            <a:r>
              <a:rPr lang="en-US" i="1" dirty="0" smtClean="0">
                <a:latin typeface="Century Schoolbook"/>
                <a:cs typeface="Century Schoolbook"/>
              </a:rPr>
              <a:t>Apology</a:t>
            </a:r>
            <a:r>
              <a:rPr lang="en-US" dirty="0" smtClean="0">
                <a:latin typeface="Century Schoolbook"/>
                <a:cs typeface="Century Schoolbook"/>
              </a:rPr>
              <a:t> provides </a:t>
            </a:r>
            <a:r>
              <a:rPr lang="en-US" dirty="0">
                <a:latin typeface="Century Schoolbook"/>
                <a:cs typeface="Century Schoolbook"/>
              </a:rPr>
              <a:t>us with many reminders of the central features of Socrates's approach to philosophy and its relation to practical </a:t>
            </a:r>
            <a:r>
              <a:rPr lang="en-US" dirty="0" smtClean="0">
                <a:latin typeface="Century Schoolbook"/>
                <a:cs typeface="Century Schoolbook"/>
              </a:rPr>
              <a:t>life</a:t>
            </a:r>
            <a:endParaRPr lang="en-US" dirty="0">
              <a:latin typeface="Century Schoolbook"/>
              <a:cs typeface="Century Schoolbook"/>
            </a:endParaRPr>
          </a:p>
          <a:p>
            <a:endParaRPr lang="en-US" dirty="0"/>
          </a:p>
        </p:txBody>
      </p:sp>
    </p:spTree>
    <p:extLst>
      <p:ext uri="{BB962C8B-B14F-4D97-AF65-F5344CB8AC3E}">
        <p14:creationId xmlns:p14="http://schemas.microsoft.com/office/powerpoint/2010/main" val="7819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entury Schoolbook"/>
                <a:cs typeface="Century Schoolbook"/>
              </a:rPr>
              <a:t>Ironic Modesty: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latin typeface="Century Schoolbook"/>
                <a:cs typeface="Century Schoolbook"/>
              </a:rPr>
              <a:t>Explaining </a:t>
            </a:r>
            <a:r>
              <a:rPr lang="en-US" dirty="0">
                <a:latin typeface="Century Schoolbook"/>
                <a:cs typeface="Century Schoolbook"/>
              </a:rPr>
              <a:t>his mission as a philosopher, Socrates reports an oracular message telling him that "No one is wiser than you." </a:t>
            </a:r>
            <a:endParaRPr lang="en-US" dirty="0" smtClean="0">
              <a:latin typeface="Century Schoolbook"/>
              <a:cs typeface="Century Schoolbook"/>
            </a:endParaRPr>
          </a:p>
          <a:p>
            <a:r>
              <a:rPr lang="en-US" dirty="0" smtClean="0">
                <a:latin typeface="Century Schoolbook"/>
                <a:cs typeface="Century Schoolbook"/>
              </a:rPr>
              <a:t>He proceeds </a:t>
            </a:r>
            <a:r>
              <a:rPr lang="en-US" dirty="0">
                <a:latin typeface="Century Schoolbook"/>
                <a:cs typeface="Century Schoolbook"/>
              </a:rPr>
              <a:t>through a series of </a:t>
            </a:r>
            <a:r>
              <a:rPr lang="en-US" dirty="0" smtClean="0">
                <a:latin typeface="Century Schoolbook"/>
                <a:cs typeface="Century Schoolbook"/>
              </a:rPr>
              <a:t>ironic descriptions </a:t>
            </a:r>
            <a:r>
              <a:rPr lang="en-US" dirty="0">
                <a:latin typeface="Century Schoolbook"/>
                <a:cs typeface="Century Schoolbook"/>
              </a:rPr>
              <a:t>of his efforts to disprove the oracle by conversing with notable Athenians who must surely be wiser. In each case, however, Socrates concludes that he has a kind of wisdom that each of them lacks: namely, an open awareness of his own </a:t>
            </a:r>
            <a:r>
              <a:rPr lang="en-US" dirty="0" smtClean="0">
                <a:latin typeface="Century Schoolbook"/>
                <a:cs typeface="Century Schoolbook"/>
              </a:rPr>
              <a:t>ignorance</a:t>
            </a:r>
            <a:endParaRPr lang="en-US" dirty="0">
              <a:latin typeface="Century Schoolbook"/>
              <a:cs typeface="Century Schoolbook"/>
            </a:endParaRPr>
          </a:p>
          <a:p>
            <a:endParaRPr lang="en-US" dirty="0"/>
          </a:p>
        </p:txBody>
      </p:sp>
    </p:spTree>
    <p:extLst>
      <p:ext uri="{BB962C8B-B14F-4D97-AF65-F5344CB8AC3E}">
        <p14:creationId xmlns:p14="http://schemas.microsoft.com/office/powerpoint/2010/main" val="254433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entury Schoolbook"/>
                <a:cs typeface="Century Schoolbook"/>
              </a:rPr>
              <a:t>The Apology</a:t>
            </a:r>
            <a:endParaRPr lang="en-US" i="1" dirty="0">
              <a:latin typeface="Century Schoolbook"/>
              <a:cs typeface="Century Schoolbook"/>
            </a:endParaRPr>
          </a:p>
        </p:txBody>
      </p:sp>
      <p:sp>
        <p:nvSpPr>
          <p:cNvPr id="3" name="Content Placeholder 2"/>
          <p:cNvSpPr>
            <a:spLocks noGrp="1"/>
          </p:cNvSpPr>
          <p:nvPr>
            <p:ph idx="1"/>
          </p:nvPr>
        </p:nvSpPr>
        <p:spPr/>
        <p:txBody>
          <a:bodyPr>
            <a:normAutofit lnSpcReduction="10000"/>
          </a:bodyPr>
          <a:lstStyle/>
          <a:p>
            <a:r>
              <a:rPr lang="en-US" dirty="0">
                <a:latin typeface="Century Schoolbook"/>
                <a:cs typeface="Century Schoolbook"/>
              </a:rPr>
              <a:t>Dispassionate Reason:</a:t>
            </a:r>
          </a:p>
          <a:p>
            <a:r>
              <a:rPr lang="en-US" dirty="0">
                <a:latin typeface="Century Schoolbook"/>
                <a:cs typeface="Century Schoolbook"/>
              </a:rPr>
              <a:t>Even when the jury has sentenced him to death, Socrates calmly delivers his final public words, a speculation about what the future </a:t>
            </a:r>
            <a:r>
              <a:rPr lang="en-US" dirty="0" smtClean="0">
                <a:latin typeface="Century Schoolbook"/>
                <a:cs typeface="Century Schoolbook"/>
              </a:rPr>
              <a:t>holds</a:t>
            </a:r>
          </a:p>
          <a:p>
            <a:r>
              <a:rPr lang="en-US" dirty="0" smtClean="0">
                <a:latin typeface="Century Schoolbook"/>
                <a:cs typeface="Century Schoolbook"/>
              </a:rPr>
              <a:t>He disclaims </a:t>
            </a:r>
            <a:r>
              <a:rPr lang="en-US" dirty="0">
                <a:latin typeface="Century Schoolbook"/>
                <a:cs typeface="Century Schoolbook"/>
              </a:rPr>
              <a:t>any certainty about the fate of a human being after death, he nevertheless expresses a continued confidence in the power of </a:t>
            </a:r>
            <a:r>
              <a:rPr lang="en-US" dirty="0" smtClean="0">
                <a:latin typeface="Century Schoolbook"/>
                <a:cs typeface="Century Schoolbook"/>
              </a:rPr>
              <a:t>reason</a:t>
            </a:r>
            <a:endParaRPr lang="en-US" dirty="0">
              <a:latin typeface="Century Schoolbook"/>
              <a:cs typeface="Century Schoolbook"/>
            </a:endParaRPr>
          </a:p>
        </p:txBody>
      </p:sp>
    </p:spTree>
    <p:extLst>
      <p:ext uri="{BB962C8B-B14F-4D97-AF65-F5344CB8AC3E}">
        <p14:creationId xmlns:p14="http://schemas.microsoft.com/office/powerpoint/2010/main" val="2659600273"/>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latin typeface="Century Schoolbook"/>
                <a:cs typeface="Century Schoolbook"/>
              </a:rPr>
              <a:t>The Apology </a:t>
            </a:r>
            <a:endParaRPr lang="en-US" i="1" dirty="0">
              <a:latin typeface="Century Schoolbook"/>
              <a:cs typeface="Century Schoolbook"/>
            </a:endParaRPr>
          </a:p>
        </p:txBody>
      </p:sp>
      <p:sp>
        <p:nvSpPr>
          <p:cNvPr id="3" name="Content Placeholder 2"/>
          <p:cNvSpPr>
            <a:spLocks noGrp="1"/>
          </p:cNvSpPr>
          <p:nvPr>
            <p:ph idx="1"/>
          </p:nvPr>
        </p:nvSpPr>
        <p:spPr/>
        <p:txBody>
          <a:bodyPr>
            <a:normAutofit fontScale="85000" lnSpcReduction="20000"/>
          </a:bodyPr>
          <a:lstStyle/>
          <a:p>
            <a:r>
              <a:rPr lang="en-US" dirty="0">
                <a:latin typeface="Century Schoolbook"/>
                <a:cs typeface="Century Schoolbook"/>
              </a:rPr>
              <a:t>Plato's dramatic picture of a man willing to face death rather than abandoning his commitment to philosophical inquiry offers up Socrates as a model for all future </a:t>
            </a:r>
            <a:r>
              <a:rPr lang="en-US" dirty="0" smtClean="0">
                <a:latin typeface="Century Schoolbook"/>
                <a:cs typeface="Century Schoolbook"/>
              </a:rPr>
              <a:t>philosophers </a:t>
            </a:r>
          </a:p>
          <a:p>
            <a:r>
              <a:rPr lang="en-US" dirty="0" smtClean="0">
                <a:latin typeface="Century Schoolbook"/>
                <a:cs typeface="Century Schoolbook"/>
              </a:rPr>
              <a:t>Perhaps </a:t>
            </a:r>
            <a:r>
              <a:rPr lang="en-US" dirty="0">
                <a:latin typeface="Century Schoolbook"/>
                <a:cs typeface="Century Schoolbook"/>
              </a:rPr>
              <a:t>few of us are presented with the same stark choice between philosophy and death, but all of us are daily faced with opportunities to decide between convenient conventionality and our devotion to truth and </a:t>
            </a:r>
            <a:r>
              <a:rPr lang="en-US" dirty="0" smtClean="0">
                <a:latin typeface="Century Schoolbook"/>
                <a:cs typeface="Century Schoolbook"/>
              </a:rPr>
              <a:t>reason</a:t>
            </a:r>
          </a:p>
          <a:p>
            <a:r>
              <a:rPr lang="en-US" dirty="0" smtClean="0">
                <a:latin typeface="Century Schoolbook"/>
                <a:cs typeface="Century Schoolbook"/>
              </a:rPr>
              <a:t>According to Socrates, </a:t>
            </a:r>
            <a:r>
              <a:rPr lang="en-US" dirty="0">
                <a:latin typeface="Century Schoolbook"/>
                <a:cs typeface="Century Schoolbook"/>
              </a:rPr>
              <a:t>h</a:t>
            </a:r>
            <a:r>
              <a:rPr lang="en-US" dirty="0" smtClean="0">
                <a:latin typeface="Century Schoolbook"/>
                <a:cs typeface="Century Schoolbook"/>
              </a:rPr>
              <a:t>ow </a:t>
            </a:r>
            <a:r>
              <a:rPr lang="en-US" dirty="0">
                <a:latin typeface="Century Schoolbook"/>
                <a:cs typeface="Century Schoolbook"/>
              </a:rPr>
              <a:t>we choose </a:t>
            </a:r>
            <a:r>
              <a:rPr lang="en-US" dirty="0" smtClean="0">
                <a:latin typeface="Century Schoolbook"/>
                <a:cs typeface="Century Schoolbook"/>
              </a:rPr>
              <a:t>determines whether or not we assign value to our lives, or let others</a:t>
            </a:r>
            <a:endParaRPr lang="en-US" dirty="0"/>
          </a:p>
        </p:txBody>
      </p:sp>
    </p:spTree>
    <p:extLst>
      <p:ext uri="{BB962C8B-B14F-4D97-AF65-F5344CB8AC3E}">
        <p14:creationId xmlns:p14="http://schemas.microsoft.com/office/powerpoint/2010/main" val="7067210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n-US" dirty="0" smtClean="0">
                <a:latin typeface="Century Schoolbook"/>
                <a:cs typeface="Century Schoolbook"/>
              </a:rPr>
              <a:t>Epistemology </a:t>
            </a:r>
            <a:endParaRPr lang="en-US" dirty="0">
              <a:latin typeface="Century Schoolbook"/>
              <a:cs typeface="Century Schoolbook"/>
            </a:endParaRPr>
          </a:p>
        </p:txBody>
      </p:sp>
      <p:sp>
        <p:nvSpPr>
          <p:cNvPr id="3" name="Content Placeholder 2"/>
          <p:cNvSpPr>
            <a:spLocks noGrp="1"/>
          </p:cNvSpPr>
          <p:nvPr>
            <p:ph idx="1"/>
          </p:nvPr>
        </p:nvSpPr>
        <p:spPr/>
        <p:txBody>
          <a:bodyPr/>
          <a:lstStyle/>
          <a:p>
            <a:r>
              <a:rPr lang="en-US" dirty="0">
                <a:latin typeface="Century Schoolbook"/>
                <a:cs typeface="Century Schoolbook"/>
              </a:rPr>
              <a:t>T</a:t>
            </a:r>
            <a:r>
              <a:rPr lang="en-US" dirty="0" smtClean="0">
                <a:latin typeface="Century Schoolbook"/>
                <a:cs typeface="Century Schoolbook"/>
              </a:rPr>
              <a:t>he </a:t>
            </a:r>
            <a:r>
              <a:rPr lang="en-US" dirty="0">
                <a:latin typeface="Century Schoolbook"/>
                <a:cs typeface="Century Schoolbook"/>
              </a:rPr>
              <a:t>theory of knowledge, especially with regard to its methods, validity, and scope. Epistemology is the investigation of what distinguishes justified belief from </a:t>
            </a:r>
            <a:r>
              <a:rPr lang="en-US" dirty="0" smtClean="0">
                <a:latin typeface="Century Schoolbook"/>
                <a:cs typeface="Century Schoolbook"/>
              </a:rPr>
              <a:t>opinion</a:t>
            </a:r>
            <a:endParaRPr lang="en-US" dirty="0">
              <a:latin typeface="Century Schoolbook"/>
              <a:cs typeface="Century Schoolbook"/>
            </a:endParaRPr>
          </a:p>
        </p:txBody>
      </p:sp>
    </p:spTree>
    <p:extLst>
      <p:ext uri="{BB962C8B-B14F-4D97-AF65-F5344CB8AC3E}">
        <p14:creationId xmlns:p14="http://schemas.microsoft.com/office/powerpoint/2010/main" val="3448037295"/>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Schoolbook"/>
                <a:cs typeface="Century Schoolbook"/>
              </a:rPr>
              <a:t>Socrates</a:t>
            </a:r>
            <a:endParaRPr lang="en-US" dirty="0">
              <a:latin typeface="Century Schoolbook"/>
              <a:cs typeface="Century Schoolbook"/>
            </a:endParaRPr>
          </a:p>
        </p:txBody>
      </p:sp>
      <p:sp>
        <p:nvSpPr>
          <p:cNvPr id="3" name="Content Placeholder 2"/>
          <p:cNvSpPr>
            <a:spLocks noGrp="1"/>
          </p:cNvSpPr>
          <p:nvPr>
            <p:ph idx="1"/>
          </p:nvPr>
        </p:nvSpPr>
        <p:spPr/>
        <p:txBody>
          <a:bodyPr/>
          <a:lstStyle/>
          <a:p>
            <a:r>
              <a:rPr lang="en-US" dirty="0">
                <a:latin typeface="Century Schoolbook"/>
                <a:cs typeface="Century Schoolbook"/>
              </a:rPr>
              <a:t>470/469 – 399 </a:t>
            </a:r>
            <a:r>
              <a:rPr lang="en-US" dirty="0" smtClean="0">
                <a:latin typeface="Century Schoolbook"/>
                <a:cs typeface="Century Schoolbook"/>
              </a:rPr>
              <a:t>BC Athens</a:t>
            </a:r>
          </a:p>
          <a:p>
            <a:r>
              <a:rPr lang="en-US" dirty="0" smtClean="0">
                <a:latin typeface="Century Schoolbook"/>
                <a:cs typeface="Century Schoolbook"/>
              </a:rPr>
              <a:t>Teacher/ philosopher </a:t>
            </a:r>
          </a:p>
          <a:p>
            <a:r>
              <a:rPr lang="en-US" dirty="0" smtClean="0">
                <a:latin typeface="Century Schoolbook"/>
                <a:cs typeface="Century Schoolbook"/>
              </a:rPr>
              <a:t>Wrote nothing but later his student, Plato, recorded his teachings </a:t>
            </a:r>
          </a:p>
          <a:p>
            <a:r>
              <a:rPr lang="en-US" dirty="0" smtClean="0">
                <a:latin typeface="Century Schoolbook"/>
                <a:cs typeface="Century Schoolbook"/>
              </a:rPr>
              <a:t>Famous for creating the Socratic Method</a:t>
            </a:r>
          </a:p>
          <a:p>
            <a:r>
              <a:rPr lang="en-US" dirty="0" smtClean="0">
                <a:latin typeface="Century Schoolbook"/>
                <a:cs typeface="Century Schoolbook"/>
              </a:rPr>
              <a:t>Valued reason above all else</a:t>
            </a:r>
          </a:p>
          <a:p>
            <a:endParaRPr lang="en-US" dirty="0" smtClean="0">
              <a:latin typeface="Century Schoolbook"/>
              <a:cs typeface="Century Schoolbook"/>
            </a:endParaRPr>
          </a:p>
          <a:p>
            <a:endParaRPr lang="en-US" dirty="0" smtClean="0">
              <a:latin typeface="Century Schoolbook"/>
              <a:cs typeface="Century Schoolbook"/>
            </a:endParaRPr>
          </a:p>
          <a:p>
            <a:endParaRPr lang="en-US" dirty="0" smtClean="0"/>
          </a:p>
        </p:txBody>
      </p:sp>
    </p:spTree>
    <p:extLst>
      <p:ext uri="{BB962C8B-B14F-4D97-AF65-F5344CB8AC3E}">
        <p14:creationId xmlns:p14="http://schemas.microsoft.com/office/powerpoint/2010/main" val="3564118702"/>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Schoolbook"/>
                <a:cs typeface="Century Schoolbook"/>
              </a:rPr>
              <a:t>Plato</a:t>
            </a:r>
            <a:endParaRPr lang="en-US" dirty="0">
              <a:latin typeface="Century Schoolbook"/>
              <a:cs typeface="Century Schoolbook"/>
            </a:endParaRPr>
          </a:p>
        </p:txBody>
      </p:sp>
      <p:sp>
        <p:nvSpPr>
          <p:cNvPr id="3" name="Content Placeholder 2"/>
          <p:cNvSpPr>
            <a:spLocks noGrp="1"/>
          </p:cNvSpPr>
          <p:nvPr>
            <p:ph idx="1"/>
          </p:nvPr>
        </p:nvSpPr>
        <p:spPr/>
        <p:txBody>
          <a:bodyPr>
            <a:normAutofit fontScale="92500" lnSpcReduction="20000"/>
          </a:bodyPr>
          <a:lstStyle/>
          <a:p>
            <a:r>
              <a:rPr lang="en-US" dirty="0">
                <a:latin typeface="Century Schoolbook" panose="02040604050505020304" pitchFamily="18" charset="0"/>
                <a:hlinkClick r:id="rId2"/>
              </a:rPr>
              <a:t>https://</a:t>
            </a:r>
            <a:r>
              <a:rPr lang="en-US" dirty="0" smtClean="0">
                <a:latin typeface="Century Schoolbook" panose="02040604050505020304" pitchFamily="18" charset="0"/>
                <a:hlinkClick r:id="rId2"/>
              </a:rPr>
              <a:t>www.youtube.com/watch?v=q34MHpBu0Oo</a:t>
            </a:r>
            <a:endParaRPr lang="en-US" dirty="0" smtClean="0">
              <a:latin typeface="Century Schoolbook" panose="02040604050505020304" pitchFamily="18" charset="0"/>
            </a:endParaRPr>
          </a:p>
          <a:p>
            <a:r>
              <a:rPr lang="en-US" dirty="0">
                <a:latin typeface="Century Schoolbook" panose="02040604050505020304" pitchFamily="18" charset="0"/>
              </a:rPr>
              <a:t>428/427 or </a:t>
            </a:r>
            <a:r>
              <a:rPr lang="en-US" dirty="0" smtClean="0">
                <a:latin typeface="Century Schoolbook" panose="02040604050505020304" pitchFamily="18" charset="0"/>
              </a:rPr>
              <a:t>424/423</a:t>
            </a:r>
            <a:r>
              <a:rPr lang="en-US" dirty="0">
                <a:latin typeface="Century Schoolbook" panose="02040604050505020304" pitchFamily="18" charset="0"/>
              </a:rPr>
              <a:t> – 348/347 </a:t>
            </a:r>
            <a:r>
              <a:rPr lang="en-US" dirty="0" smtClean="0">
                <a:latin typeface="Century Schoolbook" panose="02040604050505020304" pitchFamily="18" charset="0"/>
              </a:rPr>
              <a:t>BCE</a:t>
            </a:r>
          </a:p>
          <a:p>
            <a:r>
              <a:rPr lang="en-US" dirty="0" smtClean="0">
                <a:latin typeface="Century Schoolbook" panose="02040604050505020304" pitchFamily="18" charset="0"/>
              </a:rPr>
              <a:t>Student of Socrates</a:t>
            </a:r>
          </a:p>
          <a:p>
            <a:r>
              <a:rPr lang="en-US" dirty="0" smtClean="0">
                <a:latin typeface="Century Schoolbook" panose="02040604050505020304" pitchFamily="18" charset="0"/>
              </a:rPr>
              <a:t>Wrote down what Socrates “said” after his death </a:t>
            </a:r>
          </a:p>
          <a:p>
            <a:r>
              <a:rPr lang="en-US" dirty="0" smtClean="0">
                <a:latin typeface="Century Schoolbook" panose="02040604050505020304" pitchFamily="18" charset="0"/>
              </a:rPr>
              <a:t>There is no certain truth from perception, only absolute truth</a:t>
            </a:r>
          </a:p>
          <a:p>
            <a:r>
              <a:rPr lang="en-US" dirty="0" smtClean="0">
                <a:latin typeface="Century Schoolbook" panose="02040604050505020304" pitchFamily="18" charset="0"/>
              </a:rPr>
              <a:t>Founded The Academy (which later Aristotle was a student at) </a:t>
            </a:r>
            <a:endParaRPr lang="en-US" dirty="0">
              <a:latin typeface="Century Schoolbook" panose="02040604050505020304" pitchFamily="18" charset="0"/>
            </a:endParaRPr>
          </a:p>
        </p:txBody>
      </p:sp>
    </p:spTree>
    <p:extLst>
      <p:ext uri="{BB962C8B-B14F-4D97-AF65-F5344CB8AC3E}">
        <p14:creationId xmlns:p14="http://schemas.microsoft.com/office/powerpoint/2010/main" val="3638074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Schoolbook"/>
                <a:cs typeface="Century Schoolbook"/>
              </a:rPr>
              <a:t>Socratic Method</a:t>
            </a:r>
            <a:endParaRPr lang="en-US" dirty="0">
              <a:latin typeface="Century Schoolbook"/>
              <a:cs typeface="Century Schoolbook"/>
            </a:endParaRPr>
          </a:p>
        </p:txBody>
      </p:sp>
      <p:sp>
        <p:nvSpPr>
          <p:cNvPr id="3" name="Content Placeholder 2"/>
          <p:cNvSpPr>
            <a:spLocks noGrp="1"/>
          </p:cNvSpPr>
          <p:nvPr>
            <p:ph idx="1"/>
          </p:nvPr>
        </p:nvSpPr>
        <p:spPr/>
        <p:txBody>
          <a:bodyPr>
            <a:normAutofit/>
          </a:bodyPr>
          <a:lstStyle/>
          <a:p>
            <a:r>
              <a:rPr lang="en-US" dirty="0">
                <a:latin typeface="Century Schoolbook"/>
                <a:cs typeface="Century Schoolbook"/>
              </a:rPr>
              <a:t>Questioning </a:t>
            </a:r>
            <a:r>
              <a:rPr lang="en-US" dirty="0" smtClean="0">
                <a:latin typeface="Century Schoolbook"/>
                <a:cs typeface="Century Schoolbook"/>
              </a:rPr>
              <a:t>Habit</a:t>
            </a:r>
            <a:endParaRPr lang="en-US" dirty="0">
              <a:latin typeface="Century Schoolbook"/>
              <a:cs typeface="Century Schoolbook"/>
            </a:endParaRPr>
          </a:p>
          <a:p>
            <a:r>
              <a:rPr lang="en-US" dirty="0">
                <a:latin typeface="Century Schoolbook"/>
                <a:cs typeface="Century Schoolbook"/>
              </a:rPr>
              <a:t>The goal of Socratic </a:t>
            </a:r>
            <a:r>
              <a:rPr lang="en-US" dirty="0" smtClean="0">
                <a:latin typeface="Century Schoolbook"/>
                <a:cs typeface="Century Schoolbook"/>
              </a:rPr>
              <a:t>interrogation is </a:t>
            </a:r>
            <a:r>
              <a:rPr lang="en-US" dirty="0">
                <a:latin typeface="Century Schoolbook"/>
                <a:cs typeface="Century Schoolbook"/>
              </a:rPr>
              <a:t>to help individuals to achieve genuine self-knowledge, even if it often turns out to be negative in character. </a:t>
            </a:r>
            <a:endParaRPr lang="en-US" dirty="0" smtClean="0">
              <a:latin typeface="Century Schoolbook"/>
              <a:cs typeface="Century Schoolbook"/>
            </a:endParaRPr>
          </a:p>
          <a:p>
            <a:r>
              <a:rPr lang="en-US" dirty="0">
                <a:latin typeface="Century Schoolbook"/>
                <a:cs typeface="Century Schoolbook"/>
              </a:rPr>
              <a:t>U</a:t>
            </a:r>
            <a:r>
              <a:rPr lang="en-US" dirty="0" smtClean="0">
                <a:latin typeface="Century Schoolbook"/>
                <a:cs typeface="Century Schoolbook"/>
              </a:rPr>
              <a:t>sing </a:t>
            </a:r>
            <a:r>
              <a:rPr lang="en-US" dirty="0">
                <a:latin typeface="Century Schoolbook"/>
                <a:cs typeface="Century Schoolbook"/>
              </a:rPr>
              <a:t>logical nit-picking to expose (rather than to create) illusions about reality. </a:t>
            </a:r>
            <a:endParaRPr lang="en-US" dirty="0"/>
          </a:p>
        </p:txBody>
      </p:sp>
    </p:spTree>
    <p:extLst>
      <p:ext uri="{BB962C8B-B14F-4D97-AF65-F5344CB8AC3E}">
        <p14:creationId xmlns:p14="http://schemas.microsoft.com/office/powerpoint/2010/main" val="3926244536"/>
      </p:ext>
    </p:extLst>
  </p:cSld>
  <p:clrMapOvr>
    <a:masterClrMapping/>
  </p:clrMapOvr>
  <p:transition xmlns:p14="http://schemas.microsoft.com/office/powerpoint/2010/main" spd="slow">
    <p:randomBar dir="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Schoolbook"/>
                <a:cs typeface="Century Schoolbook"/>
              </a:rPr>
              <a:t>Universality</a:t>
            </a:r>
            <a:endParaRPr lang="en-US" dirty="0">
              <a:latin typeface="Century Schoolbook"/>
              <a:cs typeface="Century Schoolbook"/>
            </a:endParaRPr>
          </a:p>
        </p:txBody>
      </p:sp>
      <p:sp>
        <p:nvSpPr>
          <p:cNvPr id="3" name="Content Placeholder 2"/>
          <p:cNvSpPr>
            <a:spLocks noGrp="1"/>
          </p:cNvSpPr>
          <p:nvPr>
            <p:ph idx="1"/>
          </p:nvPr>
        </p:nvSpPr>
        <p:spPr/>
        <p:txBody>
          <a:bodyPr>
            <a:normAutofit lnSpcReduction="10000"/>
          </a:bodyPr>
          <a:lstStyle/>
          <a:p>
            <a:r>
              <a:rPr lang="en-US" dirty="0">
                <a:latin typeface="Century Schoolbook"/>
                <a:cs typeface="Century Schoolbook"/>
              </a:rPr>
              <a:t>In philosophy, </a:t>
            </a:r>
            <a:r>
              <a:rPr lang="en-US" b="1" dirty="0">
                <a:latin typeface="Century Schoolbook"/>
                <a:cs typeface="Century Schoolbook"/>
              </a:rPr>
              <a:t>universalism</a:t>
            </a:r>
            <a:r>
              <a:rPr lang="en-US" dirty="0">
                <a:latin typeface="Century Schoolbook"/>
                <a:cs typeface="Century Schoolbook"/>
              </a:rPr>
              <a:t> is a doctrine or school claiming universal facts can be discovered and is therefore understood as being in opposition to </a:t>
            </a:r>
            <a:r>
              <a:rPr lang="en-US" dirty="0" smtClean="0">
                <a:latin typeface="Century Schoolbook"/>
                <a:cs typeface="Century Schoolbook"/>
              </a:rPr>
              <a:t>relativism </a:t>
            </a:r>
          </a:p>
          <a:p>
            <a:r>
              <a:rPr lang="en-US" dirty="0" smtClean="0">
                <a:latin typeface="Century Schoolbook"/>
                <a:cs typeface="Century Schoolbook"/>
              </a:rPr>
              <a:t>In </a:t>
            </a:r>
            <a:r>
              <a:rPr lang="en-US" dirty="0">
                <a:latin typeface="Century Schoolbook"/>
                <a:cs typeface="Century Schoolbook"/>
              </a:rPr>
              <a:t>certain religions, </a:t>
            </a:r>
            <a:r>
              <a:rPr lang="en-US" b="1" dirty="0">
                <a:latin typeface="Century Schoolbook"/>
                <a:cs typeface="Century Schoolbook"/>
              </a:rPr>
              <a:t>universality</a:t>
            </a:r>
            <a:r>
              <a:rPr lang="en-US" dirty="0">
                <a:latin typeface="Century Schoolbook"/>
                <a:cs typeface="Century Schoolbook"/>
              </a:rPr>
              <a:t> is the quality ascribed to an entity whose existence is consistent throughout the </a:t>
            </a:r>
            <a:r>
              <a:rPr lang="en-US" dirty="0" smtClean="0">
                <a:latin typeface="Century Schoolbook"/>
                <a:cs typeface="Century Schoolbook"/>
              </a:rPr>
              <a:t>universe</a:t>
            </a:r>
            <a:r>
              <a:rPr lang="en-US" dirty="0"/>
              <a:t> </a:t>
            </a:r>
          </a:p>
          <a:p>
            <a:endParaRPr lang="en-US" dirty="0"/>
          </a:p>
        </p:txBody>
      </p:sp>
    </p:spTree>
    <p:extLst>
      <p:ext uri="{BB962C8B-B14F-4D97-AF65-F5344CB8AC3E}">
        <p14:creationId xmlns:p14="http://schemas.microsoft.com/office/powerpoint/2010/main" val="1495135285"/>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entury Schoolbook"/>
                <a:cs typeface="Century Schoolbook"/>
              </a:rPr>
              <a:t>Truth is Universal</a:t>
            </a:r>
            <a:br>
              <a:rPr lang="en-US" dirty="0" smtClean="0">
                <a:latin typeface="Century Schoolbook"/>
                <a:cs typeface="Century Schoolbook"/>
              </a:rPr>
            </a:br>
            <a:r>
              <a:rPr lang="en-US" dirty="0" smtClean="0">
                <a:latin typeface="Century Schoolbook"/>
                <a:cs typeface="Century Schoolbook"/>
              </a:rPr>
              <a:t>(according to Plato)</a:t>
            </a:r>
            <a:endParaRPr lang="en-US" dirty="0">
              <a:latin typeface="Century Schoolbook"/>
              <a:cs typeface="Century Schoolbook"/>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Century Schoolbook"/>
                <a:cs typeface="Century Schoolbook"/>
              </a:rPr>
              <a:t>Truth/Wisdom = morality (because truth is universal) </a:t>
            </a:r>
          </a:p>
          <a:p>
            <a:r>
              <a:rPr lang="en-US" dirty="0" smtClean="0">
                <a:latin typeface="Century Schoolbook"/>
                <a:cs typeface="Century Schoolbook"/>
              </a:rPr>
              <a:t>Devotion</a:t>
            </a:r>
            <a:r>
              <a:rPr lang="en-US" dirty="0">
                <a:latin typeface="Century Schoolbook"/>
                <a:cs typeface="Century Schoolbook"/>
              </a:rPr>
              <a:t> to Truth:</a:t>
            </a:r>
          </a:p>
          <a:p>
            <a:r>
              <a:rPr lang="en-US" dirty="0">
                <a:latin typeface="Century Schoolbook"/>
                <a:cs typeface="Century Schoolbook"/>
              </a:rPr>
              <a:t>Even after he has been convicted by the jury, Socrates declines to abandon his pursuit of </a:t>
            </a:r>
            <a:r>
              <a:rPr lang="en-US" dirty="0" smtClean="0">
                <a:latin typeface="Century Schoolbook"/>
                <a:cs typeface="Century Schoolbook"/>
              </a:rPr>
              <a:t>the truth</a:t>
            </a:r>
            <a:r>
              <a:rPr lang="en-US" dirty="0">
                <a:latin typeface="Century Schoolbook"/>
                <a:cs typeface="Century Schoolbook"/>
              </a:rPr>
              <a:t> in all matters. </a:t>
            </a:r>
            <a:endParaRPr lang="en-US" dirty="0" smtClean="0">
              <a:latin typeface="Century Schoolbook"/>
              <a:cs typeface="Century Schoolbook"/>
            </a:endParaRPr>
          </a:p>
          <a:p>
            <a:r>
              <a:rPr lang="en-US" dirty="0" smtClean="0">
                <a:latin typeface="Century Schoolbook"/>
                <a:cs typeface="Century Schoolbook"/>
              </a:rPr>
              <a:t>Refusing </a:t>
            </a:r>
            <a:r>
              <a:rPr lang="en-US" dirty="0">
                <a:latin typeface="Century Schoolbook"/>
                <a:cs typeface="Century Schoolbook"/>
              </a:rPr>
              <a:t>to accept exile from Athens or a commitment to silence as his penalty, he maintains that public discussion of the great issues of life and virtue is a necessary part of any valuable human life. "The unexamined life is not worth living</a:t>
            </a:r>
            <a:r>
              <a:rPr lang="en-US" dirty="0" smtClean="0">
                <a:latin typeface="Century Schoolbook"/>
                <a:cs typeface="Century Schoolbook"/>
              </a:rPr>
              <a:t>.” </a:t>
            </a:r>
          </a:p>
          <a:p>
            <a:r>
              <a:rPr lang="en-US" dirty="0" smtClean="0">
                <a:latin typeface="Century Schoolbook"/>
                <a:cs typeface="Century Schoolbook"/>
              </a:rPr>
              <a:t>Socrates </a:t>
            </a:r>
            <a:r>
              <a:rPr lang="en-US" dirty="0">
                <a:latin typeface="Century Schoolbook"/>
                <a:cs typeface="Century Schoolbook"/>
              </a:rPr>
              <a:t>would rather die than give up philosophy, and the jury seems happy to grant him that </a:t>
            </a:r>
            <a:r>
              <a:rPr lang="en-US" dirty="0" smtClean="0">
                <a:latin typeface="Century Schoolbook"/>
                <a:cs typeface="Century Schoolbook"/>
              </a:rPr>
              <a:t>wish</a:t>
            </a:r>
            <a:endParaRPr lang="en-US" dirty="0">
              <a:latin typeface="Century Schoolbook"/>
              <a:cs typeface="Century Schoolbook"/>
            </a:endParaRPr>
          </a:p>
        </p:txBody>
      </p:sp>
    </p:spTree>
    <p:extLst>
      <p:ext uri="{BB962C8B-B14F-4D97-AF65-F5344CB8AC3E}">
        <p14:creationId xmlns:p14="http://schemas.microsoft.com/office/powerpoint/2010/main" val="402618280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Schoolbook"/>
                <a:cs typeface="Century Schoolbook"/>
              </a:rPr>
              <a:t>Theory of Forms</a:t>
            </a:r>
            <a:endParaRPr lang="en-US" dirty="0">
              <a:latin typeface="Century Schoolbook"/>
              <a:cs typeface="Century Schoolbook"/>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Century Schoolbook"/>
                <a:cs typeface="Century Schoolbook"/>
              </a:rPr>
              <a:t>Heaven is the realm of forms, where “true” things are</a:t>
            </a:r>
          </a:p>
          <a:p>
            <a:r>
              <a:rPr lang="en-US" dirty="0" smtClean="0">
                <a:latin typeface="Century Schoolbook"/>
                <a:cs typeface="Century Schoolbook"/>
              </a:rPr>
              <a:t>What is on earth is just a copy of the real form</a:t>
            </a:r>
          </a:p>
          <a:p>
            <a:r>
              <a:rPr lang="en-US" dirty="0" smtClean="0">
                <a:latin typeface="Century Schoolbook"/>
                <a:cs typeface="Century Schoolbook"/>
              </a:rPr>
              <a:t>Therefore this idea later trickled down into Western thought and we can see this mindset especially in Christianity: </a:t>
            </a:r>
          </a:p>
          <a:p>
            <a:r>
              <a:rPr lang="en-US" dirty="0" smtClean="0">
                <a:latin typeface="Century Schoolbook"/>
                <a:cs typeface="Century Schoolbook"/>
              </a:rPr>
              <a:t>Body is sinful (suffering in life is OK)</a:t>
            </a:r>
          </a:p>
          <a:p>
            <a:r>
              <a:rPr lang="en-US" dirty="0" smtClean="0">
                <a:latin typeface="Century Schoolbook"/>
                <a:cs typeface="Century Schoolbook"/>
              </a:rPr>
              <a:t>Soul is real (eternal/ true form of the body)</a:t>
            </a:r>
          </a:p>
          <a:p>
            <a:endParaRPr lang="en-US" dirty="0"/>
          </a:p>
        </p:txBody>
      </p:sp>
    </p:spTree>
    <p:extLst>
      <p:ext uri="{BB962C8B-B14F-4D97-AF65-F5344CB8AC3E}">
        <p14:creationId xmlns:p14="http://schemas.microsoft.com/office/powerpoint/2010/main" val="241134064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Schoolbook"/>
                <a:cs typeface="Century Schoolbook"/>
              </a:rPr>
              <a:t>Allegory of the Cave </a:t>
            </a:r>
            <a:endParaRPr lang="en-US" dirty="0">
              <a:latin typeface="Century Schoolbook"/>
              <a:cs typeface="Century Schoolbook"/>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solidFill>
                  <a:srgbClr val="000000"/>
                </a:solidFill>
                <a:latin typeface="Century Schoolbook"/>
                <a:cs typeface="Century Schoolbook"/>
                <a:hlinkClick r:id="rId2"/>
              </a:rPr>
              <a:t>Allegory: </a:t>
            </a:r>
            <a:r>
              <a:rPr lang="en-US" dirty="0">
                <a:solidFill>
                  <a:srgbClr val="000000"/>
                </a:solidFill>
                <a:latin typeface="Century Schoolbook"/>
                <a:cs typeface="Century Schoolbook"/>
              </a:rPr>
              <a:t>a story, poem, or picture that can be interpreted to reveal a hidden meaning, typically a moral or political </a:t>
            </a:r>
            <a:r>
              <a:rPr lang="en-US" dirty="0" smtClean="0">
                <a:solidFill>
                  <a:srgbClr val="000000"/>
                </a:solidFill>
                <a:latin typeface="Century Schoolbook"/>
                <a:cs typeface="Century Schoolbook"/>
              </a:rPr>
              <a:t>one</a:t>
            </a:r>
            <a:endParaRPr lang="en-US" dirty="0">
              <a:solidFill>
                <a:srgbClr val="000000"/>
              </a:solidFill>
              <a:latin typeface="Century Schoolbook"/>
              <a:cs typeface="Century Schoolbook"/>
            </a:endParaRPr>
          </a:p>
          <a:p>
            <a:pPr marL="0" lvl="0" indent="0">
              <a:buNone/>
            </a:pPr>
            <a:endParaRPr lang="en-US" dirty="0" smtClean="0">
              <a:solidFill>
                <a:srgbClr val="000000"/>
              </a:solidFill>
              <a:latin typeface="Century Schoolbook"/>
              <a:cs typeface="Century Schoolbook"/>
              <a:hlinkClick r:id="rId2"/>
            </a:endParaRPr>
          </a:p>
          <a:p>
            <a:pPr lvl="0"/>
            <a:endParaRPr lang="en-US" dirty="0" smtClean="0">
              <a:latin typeface="Century Schoolbook"/>
              <a:cs typeface="Century Schoolbook"/>
              <a:hlinkClick r:id="rId2"/>
            </a:endParaRPr>
          </a:p>
          <a:p>
            <a:pPr lvl="0"/>
            <a:r>
              <a:rPr lang="en-US" u="sng" dirty="0" smtClean="0">
                <a:latin typeface="Century Schoolbook"/>
                <a:cs typeface="Century Schoolbook"/>
                <a:hlinkClick r:id="rId2"/>
              </a:rPr>
              <a:t>https</a:t>
            </a:r>
            <a:r>
              <a:rPr lang="en-US" u="sng" dirty="0">
                <a:latin typeface="Century Schoolbook"/>
                <a:cs typeface="Century Schoolbook"/>
                <a:hlinkClick r:id="rId2"/>
              </a:rPr>
              <a:t>://www.youtube.com/watch?v=</a:t>
            </a:r>
            <a:r>
              <a:rPr lang="en-US" u="sng" dirty="0" smtClean="0">
                <a:latin typeface="Century Schoolbook"/>
                <a:cs typeface="Century Schoolbook"/>
                <a:hlinkClick r:id="rId2"/>
              </a:rPr>
              <a:t>E13Jyi1C2m4</a:t>
            </a:r>
            <a:endParaRPr lang="en-US" u="sng" dirty="0" smtClean="0">
              <a:latin typeface="Century Schoolbook"/>
              <a:cs typeface="Century Schoolbook"/>
            </a:endParaRPr>
          </a:p>
          <a:p>
            <a:pPr lvl="0"/>
            <a:endParaRPr lang="en-US" dirty="0">
              <a:latin typeface="Century Schoolbook"/>
              <a:cs typeface="Century Schoolbook"/>
            </a:endParaRPr>
          </a:p>
          <a:p>
            <a:pPr lvl="0"/>
            <a:r>
              <a:rPr lang="en-US" dirty="0" smtClean="0">
                <a:latin typeface="Century Schoolbook"/>
                <a:cs typeface="Century Schoolbook"/>
              </a:rPr>
              <a:t>Explain: </a:t>
            </a:r>
            <a:endParaRPr lang="en-US" dirty="0">
              <a:latin typeface="Century Schoolbook"/>
              <a:cs typeface="Century Schoolbook"/>
            </a:endParaRPr>
          </a:p>
          <a:p>
            <a:pPr lvl="0"/>
            <a:r>
              <a:rPr lang="en-US" dirty="0">
                <a:latin typeface="Century Schoolbook"/>
                <a:cs typeface="Century Schoolbook"/>
              </a:rPr>
              <a:t>a) </a:t>
            </a:r>
            <a:r>
              <a:rPr lang="en-US" dirty="0" smtClean="0">
                <a:latin typeface="Century Schoolbook"/>
                <a:cs typeface="Century Schoolbook"/>
              </a:rPr>
              <a:t>people </a:t>
            </a:r>
            <a:r>
              <a:rPr lang="en-US" dirty="0">
                <a:latin typeface="Century Schoolbook"/>
                <a:cs typeface="Century Schoolbook"/>
              </a:rPr>
              <a:t>in </a:t>
            </a:r>
            <a:r>
              <a:rPr lang="en-US" dirty="0" smtClean="0">
                <a:latin typeface="Century Schoolbook"/>
                <a:cs typeface="Century Schoolbook"/>
              </a:rPr>
              <a:t>chains </a:t>
            </a:r>
            <a:r>
              <a:rPr lang="en-US" dirty="0">
                <a:latin typeface="Century Schoolbook"/>
                <a:cs typeface="Century Schoolbook"/>
              </a:rPr>
              <a:t>&amp; shadows</a:t>
            </a:r>
          </a:p>
          <a:p>
            <a:pPr lvl="0"/>
            <a:r>
              <a:rPr lang="en-US" dirty="0">
                <a:latin typeface="Century Schoolbook"/>
                <a:cs typeface="Century Schoolbook"/>
              </a:rPr>
              <a:t>b) breaking chains and experiencing </a:t>
            </a:r>
            <a:r>
              <a:rPr lang="en-US" b="1" dirty="0">
                <a:latin typeface="Century Schoolbook"/>
                <a:cs typeface="Century Schoolbook"/>
              </a:rPr>
              <a:t>sunlight</a:t>
            </a:r>
          </a:p>
          <a:p>
            <a:pPr lvl="0"/>
            <a:r>
              <a:rPr lang="en-US" dirty="0">
                <a:latin typeface="Century Schoolbook"/>
                <a:cs typeface="Century Schoolbook"/>
              </a:rPr>
              <a:t>c) coming back in and enlightening others </a:t>
            </a:r>
          </a:p>
          <a:p>
            <a:endParaRPr lang="en-US" dirty="0"/>
          </a:p>
        </p:txBody>
      </p:sp>
    </p:spTree>
    <p:extLst>
      <p:ext uri="{BB962C8B-B14F-4D97-AF65-F5344CB8AC3E}">
        <p14:creationId xmlns:p14="http://schemas.microsoft.com/office/powerpoint/2010/main" val="2962347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486</Words>
  <Application>Microsoft Macintosh PowerPoint</Application>
  <PresentationFormat>On-screen Show (4:3)</PresentationFormat>
  <Paragraphs>60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Socrates &amp; Plato:  Cornerstones of Western Thought</vt:lpstr>
      <vt:lpstr>Epistemology </vt:lpstr>
      <vt:lpstr>Socrates</vt:lpstr>
      <vt:lpstr>Plato</vt:lpstr>
      <vt:lpstr>Socratic Method</vt:lpstr>
      <vt:lpstr>Universality</vt:lpstr>
      <vt:lpstr>Truth is Universal (according to Plato)</vt:lpstr>
      <vt:lpstr>Theory of Forms</vt:lpstr>
      <vt:lpstr>Allegory of the Cave </vt:lpstr>
      <vt:lpstr>“The Apology: The Examined Life” </vt:lpstr>
      <vt:lpstr>Ironic Modesty: </vt:lpstr>
      <vt:lpstr>The Apology</vt:lpstr>
      <vt:lpstr>The Apology </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Socrates &amp; Plato:  Cornerstones of Western Thought</dc:title>
  <dc:creator>aisd</dc:creator>
  <cp:lastModifiedBy>Lucy</cp:lastModifiedBy>
  <cp:revision>25</cp:revision>
  <dcterms:created xsi:type="dcterms:W3CDTF">2015-01-07T20:29:21Z</dcterms:created>
  <dcterms:modified xsi:type="dcterms:W3CDTF">2015-01-09T01:16:48Z</dcterms:modified>
</cp:coreProperties>
</file>