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1"/>
  </p:normalViewPr>
  <p:slideViewPr>
    <p:cSldViewPr snapToGrid="0" snapToObjects="1">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C0209F-CE7A-7348-B70E-120C3513F52B}" type="datetimeFigureOut">
              <a:rPr lang="en-US" smtClean="0"/>
              <a:t>10/15/2019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07FAF9-2D5F-A341-B6AF-D8639C554904}" type="slidenum">
              <a:rPr lang="en-US" smtClean="0"/>
              <a:t>‹#›</a:t>
            </a:fld>
            <a:endParaRPr lang="en-US"/>
          </a:p>
        </p:txBody>
      </p:sp>
    </p:spTree>
    <p:extLst>
      <p:ext uri="{BB962C8B-B14F-4D97-AF65-F5344CB8AC3E}">
        <p14:creationId xmlns:p14="http://schemas.microsoft.com/office/powerpoint/2010/main" val="273251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07FAF9-2D5F-A341-B6AF-D8639C554904}" type="slidenum">
              <a:rPr lang="en-US" smtClean="0"/>
              <a:t>3</a:t>
            </a:fld>
            <a:endParaRPr lang="en-US"/>
          </a:p>
        </p:txBody>
      </p:sp>
    </p:spTree>
    <p:extLst>
      <p:ext uri="{BB962C8B-B14F-4D97-AF65-F5344CB8AC3E}">
        <p14:creationId xmlns:p14="http://schemas.microsoft.com/office/powerpoint/2010/main" val="3921440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07FAF9-2D5F-A341-B6AF-D8639C554904}" type="slidenum">
              <a:rPr lang="en-US" smtClean="0"/>
              <a:t>4</a:t>
            </a:fld>
            <a:endParaRPr lang="en-US"/>
          </a:p>
        </p:txBody>
      </p:sp>
    </p:spTree>
    <p:extLst>
      <p:ext uri="{BB962C8B-B14F-4D97-AF65-F5344CB8AC3E}">
        <p14:creationId xmlns:p14="http://schemas.microsoft.com/office/powerpoint/2010/main" val="3838079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07FAF9-2D5F-A341-B6AF-D8639C554904}" type="slidenum">
              <a:rPr lang="en-US" smtClean="0"/>
              <a:t>5</a:t>
            </a:fld>
            <a:endParaRPr lang="en-US"/>
          </a:p>
        </p:txBody>
      </p:sp>
    </p:spTree>
    <p:extLst>
      <p:ext uri="{BB962C8B-B14F-4D97-AF65-F5344CB8AC3E}">
        <p14:creationId xmlns:p14="http://schemas.microsoft.com/office/powerpoint/2010/main" val="4075960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07FAF9-2D5F-A341-B6AF-D8639C554904}" type="slidenum">
              <a:rPr lang="en-US" smtClean="0"/>
              <a:t>7</a:t>
            </a:fld>
            <a:endParaRPr lang="en-US"/>
          </a:p>
        </p:txBody>
      </p:sp>
    </p:spTree>
    <p:extLst>
      <p:ext uri="{BB962C8B-B14F-4D97-AF65-F5344CB8AC3E}">
        <p14:creationId xmlns:p14="http://schemas.microsoft.com/office/powerpoint/2010/main" val="3189914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07FAF9-2D5F-A341-B6AF-D8639C554904}" type="slidenum">
              <a:rPr lang="en-US" smtClean="0"/>
              <a:t>8</a:t>
            </a:fld>
            <a:endParaRPr lang="en-US"/>
          </a:p>
        </p:txBody>
      </p:sp>
    </p:spTree>
    <p:extLst>
      <p:ext uri="{BB962C8B-B14F-4D97-AF65-F5344CB8AC3E}">
        <p14:creationId xmlns:p14="http://schemas.microsoft.com/office/powerpoint/2010/main" val="4162248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4808EA-D0C3-F54C-87AA-B870D0F1ACB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56760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84808EA-D0C3-F54C-87AA-B870D0F1ACB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298234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84808EA-D0C3-F54C-87AA-B870D0F1ACB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1815731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84808EA-D0C3-F54C-87AA-B870D0F1ACB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17B3A-18FF-BF42-8402-4F41111663E3}"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56925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4808EA-D0C3-F54C-87AA-B870D0F1ACB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1097416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4808EA-D0C3-F54C-87AA-B870D0F1ACBD}" type="datetimeFigureOut">
              <a:rPr lang="en-US" smtClean="0"/>
              <a:t>10/15/2019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3597211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4808EA-D0C3-F54C-87AA-B870D0F1ACBD}" type="datetimeFigureOut">
              <a:rPr lang="en-US" smtClean="0"/>
              <a:t>10/15/2019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718344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808EA-D0C3-F54C-87AA-B870D0F1ACB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2869205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808EA-D0C3-F54C-87AA-B870D0F1ACB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65524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808EA-D0C3-F54C-87AA-B870D0F1ACB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3689706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4808EA-D0C3-F54C-87AA-B870D0F1ACB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2772034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4808EA-D0C3-F54C-87AA-B870D0F1ACB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147695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4808EA-D0C3-F54C-87AA-B870D0F1ACBD}" type="datetimeFigureOut">
              <a:rPr lang="en-US" smtClean="0"/>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1077737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84808EA-D0C3-F54C-87AA-B870D0F1ACBD}" type="datetimeFigureOut">
              <a:rPr lang="en-US" smtClean="0"/>
              <a:t>10/15/2019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131083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84808EA-D0C3-F54C-87AA-B870D0F1ACBD}" type="datetimeFigureOut">
              <a:rPr lang="en-US" smtClean="0"/>
              <a:t>10/15/2019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257531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C84808EA-D0C3-F54C-87AA-B870D0F1ACBD}" type="datetimeFigureOut">
              <a:rPr lang="en-US" smtClean="0"/>
              <a:t>10/15/2019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87222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84808EA-D0C3-F54C-87AA-B870D0F1ACB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17B3A-18FF-BF42-8402-4F41111663E3}" type="slidenum">
              <a:rPr lang="en-US" smtClean="0"/>
              <a:t>‹#›</a:t>
            </a:fld>
            <a:endParaRPr lang="en-US"/>
          </a:p>
        </p:txBody>
      </p:sp>
    </p:spTree>
    <p:extLst>
      <p:ext uri="{BB962C8B-B14F-4D97-AF65-F5344CB8AC3E}">
        <p14:creationId xmlns:p14="http://schemas.microsoft.com/office/powerpoint/2010/main" val="422912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84808EA-D0C3-F54C-87AA-B870D0F1ACBD}" type="datetimeFigureOut">
              <a:rPr lang="en-US" smtClean="0"/>
              <a:t>10/15/2019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8A17B3A-18FF-BF42-8402-4F41111663E3}" type="slidenum">
              <a:rPr lang="en-US" smtClean="0"/>
              <a:t>‹#›</a:t>
            </a:fld>
            <a:endParaRPr lang="en-US"/>
          </a:p>
        </p:txBody>
      </p:sp>
    </p:spTree>
    <p:extLst>
      <p:ext uri="{BB962C8B-B14F-4D97-AF65-F5344CB8AC3E}">
        <p14:creationId xmlns:p14="http://schemas.microsoft.com/office/powerpoint/2010/main" val="311160992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H0CTHVCkm9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5-JQ17X6V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igthink.com/videos/robert-nozick-individual-liberty-trumps-al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AFF08-2996-2340-AEC4-994597D02B71}"/>
              </a:ext>
            </a:extLst>
          </p:cNvPr>
          <p:cNvSpPr>
            <a:spLocks noGrp="1"/>
          </p:cNvSpPr>
          <p:nvPr>
            <p:ph type="ctrTitle"/>
          </p:nvPr>
        </p:nvSpPr>
        <p:spPr/>
        <p:txBody>
          <a:bodyPr/>
          <a:lstStyle/>
          <a:p>
            <a:r>
              <a:rPr lang="en-US" b="1" dirty="0"/>
              <a:t>A Theory of Justice</a:t>
            </a:r>
          </a:p>
        </p:txBody>
      </p:sp>
      <p:sp>
        <p:nvSpPr>
          <p:cNvPr id="3" name="Subtitle 2">
            <a:extLst>
              <a:ext uri="{FF2B5EF4-FFF2-40B4-BE49-F238E27FC236}">
                <a16:creationId xmlns:a16="http://schemas.microsoft.com/office/drawing/2014/main" id="{4F013E96-F743-3A44-80DA-538FBF1389AD}"/>
              </a:ext>
            </a:extLst>
          </p:cNvPr>
          <p:cNvSpPr>
            <a:spLocks noGrp="1"/>
          </p:cNvSpPr>
          <p:nvPr>
            <p:ph type="subTitle" idx="1"/>
          </p:nvPr>
        </p:nvSpPr>
        <p:spPr/>
        <p:txBody>
          <a:bodyPr/>
          <a:lstStyle/>
          <a:p>
            <a:r>
              <a:rPr lang="en-US" dirty="0"/>
              <a:t>John Rawls </a:t>
            </a:r>
          </a:p>
        </p:txBody>
      </p:sp>
    </p:spTree>
    <p:extLst>
      <p:ext uri="{BB962C8B-B14F-4D97-AF65-F5344CB8AC3E}">
        <p14:creationId xmlns:p14="http://schemas.microsoft.com/office/powerpoint/2010/main" val="2405802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766" y="25206"/>
            <a:ext cx="9404723" cy="1400530"/>
          </a:xfrm>
        </p:spPr>
        <p:txBody>
          <a:bodyPr/>
          <a:lstStyle/>
          <a:p>
            <a:r>
              <a:rPr lang="en-US" dirty="0"/>
              <a:t>Game on Rawls’s Second Principle.</a:t>
            </a:r>
            <a:br>
              <a:rPr lang="en-US" dirty="0"/>
            </a:br>
            <a:endParaRPr lang="en-US" dirty="0"/>
          </a:p>
        </p:txBody>
      </p:sp>
      <p:sp>
        <p:nvSpPr>
          <p:cNvPr id="3" name="Content Placeholder 2"/>
          <p:cNvSpPr>
            <a:spLocks noGrp="1"/>
          </p:cNvSpPr>
          <p:nvPr>
            <p:ph idx="1"/>
          </p:nvPr>
        </p:nvSpPr>
        <p:spPr>
          <a:xfrm>
            <a:off x="190005" y="985653"/>
            <a:ext cx="11637818" cy="6188120"/>
          </a:xfrm>
        </p:spPr>
        <p:txBody>
          <a:bodyPr>
            <a:normAutofit fontScale="62500" lnSpcReduction="20000"/>
          </a:bodyPr>
          <a:lstStyle/>
          <a:p>
            <a:endParaRPr lang="en-US" dirty="0"/>
          </a:p>
          <a:p>
            <a:r>
              <a:rPr lang="en-US" dirty="0"/>
              <a:t>You are bargaining on behalf of your client in an Original Position. You have to come up with a principle of distributive justice which your client will be able to live under satisfactorily. You know nothing of your client’s talents, abilities, gender, religious views, sexual orientation etc., except that you do know that she or he is not disabled. Fortunately, the other people in your group are in exactly the same situation. You will have to think about how you will justify your </a:t>
            </a:r>
            <a:r>
              <a:rPr lang="en-US" dirty="0" smtClean="0"/>
              <a:t>choice </a:t>
            </a:r>
            <a:r>
              <a:rPr lang="en-US" dirty="0"/>
              <a:t>to your client when you find out who he or she is. Note: a prior OP has already agreed that basic liberties—freedom of conscience, religion, expression, association, and the rights to participate in public and political life, as well as the liberties associated with the psychological and physical integrity of the person — must be guaranteed to all, so you need not worry about violations of people’s basic liberty-rights.</a:t>
            </a:r>
          </a:p>
          <a:p>
            <a:endParaRPr lang="en-US" dirty="0"/>
          </a:p>
          <a:p>
            <a:r>
              <a:rPr lang="en-US" dirty="0"/>
              <a:t>You have six principles from which to choose. Remember that these principles will govern your client’s entire life, and he/she will not be able to escape.</a:t>
            </a:r>
          </a:p>
          <a:p>
            <a:endParaRPr lang="en-US" dirty="0"/>
          </a:p>
          <a:p>
            <a:pPr marL="457200" indent="-457200">
              <a:buFont typeface="+mj-lt"/>
              <a:buAutoNum type="arabicPeriod"/>
            </a:pPr>
            <a:r>
              <a:rPr lang="en-US" dirty="0" smtClean="0"/>
              <a:t>Laissez </a:t>
            </a:r>
            <a:r>
              <a:rPr lang="en-US" dirty="0"/>
              <a:t>Faire: Markets will operate without government intervention, except to protect private property (including intellectual property through patenting and copyrighting legislation) and to place modest limits on the emergence of oligopolistic and monopolistic markets.</a:t>
            </a:r>
          </a:p>
          <a:p>
            <a:pPr marL="457200" indent="-457200">
              <a:buFont typeface="+mj-lt"/>
              <a:buAutoNum type="arabicPeriod"/>
            </a:pPr>
            <a:endParaRPr lang="en-US" dirty="0"/>
          </a:p>
          <a:p>
            <a:pPr marL="457200" indent="-457200">
              <a:buFont typeface="+mj-lt"/>
              <a:buAutoNum type="arabicPeriod"/>
            </a:pPr>
            <a:r>
              <a:rPr lang="en-US" dirty="0" smtClean="0"/>
              <a:t>Equality </a:t>
            </a:r>
            <a:r>
              <a:rPr lang="en-US" dirty="0"/>
              <a:t>of Resources: People will have roughly equal resources available to them over their full lives.</a:t>
            </a:r>
          </a:p>
          <a:p>
            <a:pPr marL="457200" indent="-457200">
              <a:buFont typeface="+mj-lt"/>
              <a:buAutoNum type="arabicPeriod"/>
            </a:pPr>
            <a:endParaRPr lang="en-US" dirty="0"/>
          </a:p>
          <a:p>
            <a:pPr marL="457200" indent="-457200">
              <a:buFont typeface="+mj-lt"/>
              <a:buAutoNum type="arabicPeriod"/>
            </a:pPr>
            <a:r>
              <a:rPr lang="en-US" dirty="0" smtClean="0"/>
              <a:t>Sufficiency</a:t>
            </a:r>
            <a:r>
              <a:rPr lang="en-US" dirty="0"/>
              <a:t>: Everyone will have a `basic needs’ safety net guaranteed. Above that level, markets will determine rewards, except as the democratically elected legislature chooses to constrain them. (If you select this principle, be prepared to explain what count as basic needs and why).</a:t>
            </a:r>
          </a:p>
          <a:p>
            <a:pPr marL="457200" indent="-457200">
              <a:buFont typeface="+mj-lt"/>
              <a:buAutoNum type="arabicPeriod"/>
            </a:pPr>
            <a:endParaRPr lang="en-US" dirty="0"/>
          </a:p>
          <a:p>
            <a:pPr marL="457200" indent="-457200">
              <a:buFont typeface="+mj-lt"/>
              <a:buAutoNum type="arabicPeriod"/>
            </a:pPr>
            <a:r>
              <a:rPr lang="en-US" dirty="0" err="1" smtClean="0"/>
              <a:t>Maximin</a:t>
            </a:r>
            <a:r>
              <a:rPr lang="en-US" dirty="0"/>
              <a:t>: Inequalities of resources will be arranged so that the least advantaged will better off than they would be under any other arrangement.</a:t>
            </a:r>
          </a:p>
          <a:p>
            <a:pPr marL="457200" indent="-457200">
              <a:buFont typeface="+mj-lt"/>
              <a:buAutoNum type="arabicPeriod"/>
            </a:pPr>
            <a:endParaRPr lang="en-US" dirty="0"/>
          </a:p>
          <a:p>
            <a:pPr marL="457200" indent="-457200">
              <a:buFont typeface="+mj-lt"/>
              <a:buAutoNum type="arabicPeriod"/>
            </a:pPr>
            <a:r>
              <a:rPr lang="en-US" dirty="0" smtClean="0"/>
              <a:t>Equality </a:t>
            </a:r>
            <a:r>
              <a:rPr lang="en-US" dirty="0"/>
              <a:t>of Welfare: Resources will be distributed so that everyone is more or less equally happy.</a:t>
            </a:r>
          </a:p>
          <a:p>
            <a:pPr marL="457200" indent="-457200">
              <a:buFont typeface="+mj-lt"/>
              <a:buAutoNum type="arabicPeriod"/>
            </a:pPr>
            <a:endParaRPr lang="en-US" dirty="0"/>
          </a:p>
          <a:p>
            <a:pPr marL="457200" indent="-457200">
              <a:buFont typeface="+mj-lt"/>
              <a:buAutoNum type="arabicPeriod"/>
            </a:pPr>
            <a:r>
              <a:rPr lang="en-US" dirty="0" smtClean="0"/>
              <a:t>You </a:t>
            </a:r>
            <a:r>
              <a:rPr lang="en-US" dirty="0"/>
              <a:t>may, if you choose, formulate a compromise between these principles, or formulate an entirely different principle. If so, it must be precise and you must be prepared to defend it.</a:t>
            </a:r>
          </a:p>
          <a:p>
            <a:endParaRPr lang="en-US" dirty="0"/>
          </a:p>
        </p:txBody>
      </p:sp>
    </p:spTree>
    <p:extLst>
      <p:ext uri="{BB962C8B-B14F-4D97-AF65-F5344CB8AC3E}">
        <p14:creationId xmlns:p14="http://schemas.microsoft.com/office/powerpoint/2010/main" val="2428549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B7367-4298-6F40-A116-39A5D38C8B91}"/>
              </a:ext>
            </a:extLst>
          </p:cNvPr>
          <p:cNvSpPr>
            <a:spLocks noGrp="1"/>
          </p:cNvSpPr>
          <p:nvPr>
            <p:ph type="title"/>
          </p:nvPr>
        </p:nvSpPr>
        <p:spPr/>
        <p:txBody>
          <a:bodyPr/>
          <a:lstStyle/>
          <a:p>
            <a:r>
              <a:rPr lang="en-US" dirty="0"/>
              <a:t>What is Justice </a:t>
            </a:r>
          </a:p>
        </p:txBody>
      </p:sp>
      <p:sp>
        <p:nvSpPr>
          <p:cNvPr id="3" name="Content Placeholder 2">
            <a:extLst>
              <a:ext uri="{FF2B5EF4-FFF2-40B4-BE49-F238E27FC236}">
                <a16:creationId xmlns:a16="http://schemas.microsoft.com/office/drawing/2014/main" id="{46368E1B-BF31-0240-8F16-7148E5F33F15}"/>
              </a:ext>
            </a:extLst>
          </p:cNvPr>
          <p:cNvSpPr>
            <a:spLocks noGrp="1"/>
          </p:cNvSpPr>
          <p:nvPr>
            <p:ph idx="1"/>
          </p:nvPr>
        </p:nvSpPr>
        <p:spPr/>
        <p:txBody>
          <a:bodyPr/>
          <a:lstStyle/>
          <a:p>
            <a:r>
              <a:rPr lang="en-US" dirty="0">
                <a:hlinkClick r:id="rId2"/>
              </a:rPr>
              <a:t>https://www.youtube.com/watch?v=H0CTHVCkm90</a:t>
            </a:r>
            <a:endParaRPr lang="en-US" dirty="0"/>
          </a:p>
          <a:p>
            <a:endParaRPr lang="en-US" dirty="0"/>
          </a:p>
          <a:p>
            <a:r>
              <a:rPr lang="en-US" dirty="0"/>
              <a:t>Define three different ways </a:t>
            </a:r>
          </a:p>
        </p:txBody>
      </p:sp>
    </p:spTree>
    <p:extLst>
      <p:ext uri="{BB962C8B-B14F-4D97-AF65-F5344CB8AC3E}">
        <p14:creationId xmlns:p14="http://schemas.microsoft.com/office/powerpoint/2010/main" val="324848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E82B-6E65-7D4B-85CA-76B03BF7B6A8}"/>
              </a:ext>
            </a:extLst>
          </p:cNvPr>
          <p:cNvSpPr>
            <a:spLocks noGrp="1"/>
          </p:cNvSpPr>
          <p:nvPr>
            <p:ph type="title"/>
          </p:nvPr>
        </p:nvSpPr>
        <p:spPr/>
        <p:txBody>
          <a:bodyPr/>
          <a:lstStyle/>
          <a:p>
            <a:r>
              <a:rPr lang="en-US" dirty="0"/>
              <a:t>John Rawls: Justice as Fairness </a:t>
            </a:r>
          </a:p>
        </p:txBody>
      </p:sp>
      <p:sp>
        <p:nvSpPr>
          <p:cNvPr id="3" name="Content Placeholder 2">
            <a:extLst>
              <a:ext uri="{FF2B5EF4-FFF2-40B4-BE49-F238E27FC236}">
                <a16:creationId xmlns:a16="http://schemas.microsoft.com/office/drawing/2014/main" id="{50F0FC8F-B2B3-D741-A26C-367AAA67B129}"/>
              </a:ext>
            </a:extLst>
          </p:cNvPr>
          <p:cNvSpPr>
            <a:spLocks noGrp="1"/>
          </p:cNvSpPr>
          <p:nvPr>
            <p:ph idx="1"/>
          </p:nvPr>
        </p:nvSpPr>
        <p:spPr/>
        <p:txBody>
          <a:bodyPr/>
          <a:lstStyle/>
          <a:p>
            <a:r>
              <a:rPr lang="en-US" dirty="0"/>
              <a:t>Because of scarcity- not all wants can be satisfied– and people differ greatly in their abilities and opportunities to satisfy their wants</a:t>
            </a:r>
          </a:p>
          <a:p>
            <a:r>
              <a:rPr lang="en-US" dirty="0"/>
              <a:t>Is it easier to define what is “fair” or to label an outcome as “unfair”?</a:t>
            </a:r>
          </a:p>
          <a:p>
            <a:r>
              <a:rPr lang="en-US" dirty="0"/>
              <a:t>According to Rawls, justice is the fair treatment of everyone. What do we mean though– fair outcomes? Or fair process? </a:t>
            </a:r>
          </a:p>
        </p:txBody>
      </p:sp>
    </p:spTree>
    <p:extLst>
      <p:ext uri="{BB962C8B-B14F-4D97-AF65-F5344CB8AC3E}">
        <p14:creationId xmlns:p14="http://schemas.microsoft.com/office/powerpoint/2010/main" val="2834269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3FD43-A42C-BA43-A16E-B86A0F2B1DEC}"/>
              </a:ext>
            </a:extLst>
          </p:cNvPr>
          <p:cNvSpPr>
            <a:spLocks noGrp="1"/>
          </p:cNvSpPr>
          <p:nvPr>
            <p:ph type="title"/>
          </p:nvPr>
        </p:nvSpPr>
        <p:spPr/>
        <p:txBody>
          <a:bodyPr/>
          <a:lstStyle/>
          <a:p>
            <a:r>
              <a:rPr lang="en-US" dirty="0"/>
              <a:t>Rawls looks at justice </a:t>
            </a:r>
          </a:p>
        </p:txBody>
      </p:sp>
      <p:sp>
        <p:nvSpPr>
          <p:cNvPr id="3" name="Content Placeholder 2">
            <a:extLst>
              <a:ext uri="{FF2B5EF4-FFF2-40B4-BE49-F238E27FC236}">
                <a16:creationId xmlns:a16="http://schemas.microsoft.com/office/drawing/2014/main" id="{283D8A27-12DB-C840-AFEF-2B49FA170D8F}"/>
              </a:ext>
            </a:extLst>
          </p:cNvPr>
          <p:cNvSpPr>
            <a:spLocks noGrp="1"/>
          </p:cNvSpPr>
          <p:nvPr>
            <p:ph idx="1"/>
          </p:nvPr>
        </p:nvSpPr>
        <p:spPr/>
        <p:txBody>
          <a:bodyPr/>
          <a:lstStyle/>
          <a:p>
            <a:r>
              <a:rPr lang="en-US" dirty="0"/>
              <a:t>Kant’s ethics and Utilitarianism are about right and wrong actions</a:t>
            </a:r>
          </a:p>
          <a:p>
            <a:pPr>
              <a:buFont typeface="Wingdings" pitchFamily="2" charset="2"/>
              <a:buChar char="à"/>
            </a:pPr>
            <a:r>
              <a:rPr lang="en-US" dirty="0"/>
              <a:t>For example: Is it ethical to lie on a job application to preserve legitimate privacy? </a:t>
            </a:r>
          </a:p>
          <a:p>
            <a:r>
              <a:rPr lang="en-US" dirty="0"/>
              <a:t>Rawls’ theory is about distributive justice</a:t>
            </a:r>
          </a:p>
          <a:p>
            <a:pPr marL="0" indent="0">
              <a:buNone/>
            </a:pPr>
            <a:r>
              <a:rPr lang="en-US" dirty="0">
                <a:sym typeface="Wingdings" pitchFamily="2" charset="2"/>
              </a:rPr>
              <a:t> What is the ethically correct way to distribute benefits and burdens in society? </a:t>
            </a:r>
            <a:endParaRPr lang="en-US" dirty="0"/>
          </a:p>
        </p:txBody>
      </p:sp>
    </p:spTree>
    <p:extLst>
      <p:ext uri="{BB962C8B-B14F-4D97-AF65-F5344CB8AC3E}">
        <p14:creationId xmlns:p14="http://schemas.microsoft.com/office/powerpoint/2010/main" val="3765634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D0A01-41B6-5A4D-8E92-B36B6297C9E1}"/>
              </a:ext>
            </a:extLst>
          </p:cNvPr>
          <p:cNvSpPr>
            <a:spLocks noGrp="1"/>
          </p:cNvSpPr>
          <p:nvPr>
            <p:ph type="title"/>
          </p:nvPr>
        </p:nvSpPr>
        <p:spPr/>
        <p:txBody>
          <a:bodyPr/>
          <a:lstStyle/>
          <a:p>
            <a:r>
              <a:rPr lang="en-US" dirty="0"/>
              <a:t>Four classic theories of distributive justice </a:t>
            </a:r>
          </a:p>
        </p:txBody>
      </p:sp>
      <p:sp>
        <p:nvSpPr>
          <p:cNvPr id="3" name="Content Placeholder 2">
            <a:extLst>
              <a:ext uri="{FF2B5EF4-FFF2-40B4-BE49-F238E27FC236}">
                <a16:creationId xmlns:a16="http://schemas.microsoft.com/office/drawing/2014/main" id="{7BC61A5B-FE49-504D-9E0E-A36734D87C84}"/>
              </a:ext>
            </a:extLst>
          </p:cNvPr>
          <p:cNvSpPr>
            <a:spLocks noGrp="1"/>
          </p:cNvSpPr>
          <p:nvPr>
            <p:ph idx="1"/>
          </p:nvPr>
        </p:nvSpPr>
        <p:spPr/>
        <p:txBody>
          <a:bodyPr/>
          <a:lstStyle/>
          <a:p>
            <a:r>
              <a:rPr lang="en-US" dirty="0"/>
              <a:t>Egalitarian : </a:t>
            </a:r>
            <a:r>
              <a:rPr lang="en-US" dirty="0" smtClean="0"/>
              <a:t>“To </a:t>
            </a:r>
            <a:r>
              <a:rPr lang="en-US" dirty="0"/>
              <a:t>all the same.” </a:t>
            </a:r>
          </a:p>
          <a:p>
            <a:r>
              <a:rPr lang="en-US" dirty="0"/>
              <a:t>Meritocratic (or, Capitalist): “To each according to their merit.” </a:t>
            </a:r>
          </a:p>
          <a:p>
            <a:r>
              <a:rPr lang="en-US" dirty="0"/>
              <a:t>Socialist: “From each according to their ability, to each according to their need.” </a:t>
            </a:r>
          </a:p>
          <a:p>
            <a:r>
              <a:rPr lang="en-US" dirty="0"/>
              <a:t>Libertarian: “From each what they freely choose to contribute, to each what they have made or others have freely chosen to contribute.” </a:t>
            </a:r>
          </a:p>
        </p:txBody>
      </p:sp>
    </p:spTree>
    <p:extLst>
      <p:ext uri="{BB962C8B-B14F-4D97-AF65-F5344CB8AC3E}">
        <p14:creationId xmlns:p14="http://schemas.microsoft.com/office/powerpoint/2010/main" val="3019438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06922-0D1F-DB4D-9AB1-86B9748A3C4B}"/>
              </a:ext>
            </a:extLst>
          </p:cNvPr>
          <p:cNvSpPr>
            <a:spLocks noGrp="1"/>
          </p:cNvSpPr>
          <p:nvPr>
            <p:ph type="title"/>
          </p:nvPr>
        </p:nvSpPr>
        <p:spPr/>
        <p:txBody>
          <a:bodyPr/>
          <a:lstStyle/>
          <a:p>
            <a:r>
              <a:rPr lang="en-US" dirty="0"/>
              <a:t>Rawls’ theory is a version of social contract theory</a:t>
            </a:r>
          </a:p>
        </p:txBody>
      </p:sp>
      <p:sp>
        <p:nvSpPr>
          <p:cNvPr id="3" name="Content Placeholder 2">
            <a:extLst>
              <a:ext uri="{FF2B5EF4-FFF2-40B4-BE49-F238E27FC236}">
                <a16:creationId xmlns:a16="http://schemas.microsoft.com/office/drawing/2014/main" id="{C3626158-3915-B34D-A3DE-B32A850217D5}"/>
              </a:ext>
            </a:extLst>
          </p:cNvPr>
          <p:cNvSpPr>
            <a:spLocks noGrp="1"/>
          </p:cNvSpPr>
          <p:nvPr>
            <p:ph idx="1"/>
          </p:nvPr>
        </p:nvSpPr>
        <p:spPr/>
        <p:txBody>
          <a:bodyPr/>
          <a:lstStyle/>
          <a:p>
            <a:r>
              <a:rPr lang="en-US" dirty="0"/>
              <a:t>Hobbes, Locke, Rousseau</a:t>
            </a:r>
          </a:p>
          <a:p>
            <a:pPr>
              <a:buFont typeface="Wingdings" pitchFamily="2" charset="2"/>
              <a:buChar char="à"/>
            </a:pPr>
            <a:r>
              <a:rPr lang="en-US" dirty="0">
                <a:sym typeface="Wingdings" pitchFamily="2" charset="2"/>
              </a:rPr>
              <a:t>State of nature, law of nature, creation of civil society to improve/secure quality of life</a:t>
            </a:r>
          </a:p>
          <a:p>
            <a:r>
              <a:rPr lang="en-US" dirty="0">
                <a:sym typeface="Wingdings" pitchFamily="2" charset="2"/>
              </a:rPr>
              <a:t>US society rests on such social contracts</a:t>
            </a:r>
          </a:p>
          <a:p>
            <a:pPr>
              <a:buFont typeface="Wingdings" pitchFamily="2" charset="2"/>
              <a:buChar char="à"/>
            </a:pPr>
            <a:r>
              <a:rPr lang="en-US" dirty="0">
                <a:sym typeface="Wingdings" pitchFamily="2" charset="2"/>
              </a:rPr>
              <a:t>Declaration of Independence- “When in the Course of human events if becomes necessary for one people… to assume among the powers of the earth, the separate and equal station…” </a:t>
            </a:r>
          </a:p>
          <a:p>
            <a:pPr>
              <a:buFont typeface="Wingdings" pitchFamily="2" charset="2"/>
              <a:buChar char="à"/>
            </a:pPr>
            <a:r>
              <a:rPr lang="en-US" dirty="0">
                <a:sym typeface="Wingdings" pitchFamily="2" charset="2"/>
              </a:rPr>
              <a:t>Constitution- “We the people… do ordain and establish…” </a:t>
            </a:r>
            <a:endParaRPr lang="en-US" dirty="0"/>
          </a:p>
        </p:txBody>
      </p:sp>
    </p:spTree>
    <p:extLst>
      <p:ext uri="{BB962C8B-B14F-4D97-AF65-F5344CB8AC3E}">
        <p14:creationId xmlns:p14="http://schemas.microsoft.com/office/powerpoint/2010/main" val="297741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17D85-85EF-644F-BA86-50ED45F651CC}"/>
              </a:ext>
            </a:extLst>
          </p:cNvPr>
          <p:cNvSpPr>
            <a:spLocks noGrp="1"/>
          </p:cNvSpPr>
          <p:nvPr>
            <p:ph type="title"/>
          </p:nvPr>
        </p:nvSpPr>
        <p:spPr/>
        <p:txBody>
          <a:bodyPr/>
          <a:lstStyle/>
          <a:p>
            <a:r>
              <a:rPr lang="en-US" dirty="0"/>
              <a:t>Rawls asks, “What principles of justice would people choose at the founding of society?”</a:t>
            </a:r>
          </a:p>
        </p:txBody>
      </p:sp>
      <p:sp>
        <p:nvSpPr>
          <p:cNvPr id="3" name="Content Placeholder 2">
            <a:extLst>
              <a:ext uri="{FF2B5EF4-FFF2-40B4-BE49-F238E27FC236}">
                <a16:creationId xmlns:a16="http://schemas.microsoft.com/office/drawing/2014/main" id="{7BFC4EC6-2624-7B4E-A633-FD4E9BC70359}"/>
              </a:ext>
            </a:extLst>
          </p:cNvPr>
          <p:cNvSpPr>
            <a:spLocks noGrp="1"/>
          </p:cNvSpPr>
          <p:nvPr>
            <p:ph idx="1"/>
          </p:nvPr>
        </p:nvSpPr>
        <p:spPr/>
        <p:txBody>
          <a:bodyPr/>
          <a:lstStyle/>
          <a:p>
            <a:r>
              <a:rPr lang="en-US" dirty="0"/>
              <a:t>A hypothetical, not real, moment– but still a doable thought experiment</a:t>
            </a:r>
          </a:p>
          <a:p>
            <a:r>
              <a:rPr lang="en-US" dirty="0"/>
              <a:t>A moment when people know nothing about their future: </a:t>
            </a:r>
          </a:p>
          <a:p>
            <a:pPr>
              <a:buFontTx/>
              <a:buChar char="-"/>
            </a:pPr>
            <a:r>
              <a:rPr lang="en-US" dirty="0"/>
              <a:t>Class or social status </a:t>
            </a:r>
          </a:p>
          <a:p>
            <a:pPr>
              <a:buFontTx/>
              <a:buChar char="-"/>
            </a:pPr>
            <a:r>
              <a:rPr lang="en-US" dirty="0"/>
              <a:t>Intelligence or other capabilities </a:t>
            </a:r>
          </a:p>
          <a:p>
            <a:pPr>
              <a:buFontTx/>
              <a:buChar char="-"/>
            </a:pPr>
            <a:r>
              <a:rPr lang="en-US" dirty="0"/>
              <a:t>Social place in terms of gender, race, etc.</a:t>
            </a:r>
          </a:p>
          <a:p>
            <a:pPr>
              <a:buFontTx/>
              <a:buChar char="-"/>
            </a:pPr>
            <a:r>
              <a:rPr lang="en-US" dirty="0"/>
              <a:t>Wealth </a:t>
            </a:r>
          </a:p>
          <a:p>
            <a:endParaRPr lang="en-US" dirty="0"/>
          </a:p>
        </p:txBody>
      </p:sp>
    </p:spTree>
    <p:extLst>
      <p:ext uri="{BB962C8B-B14F-4D97-AF65-F5344CB8AC3E}">
        <p14:creationId xmlns:p14="http://schemas.microsoft.com/office/powerpoint/2010/main" val="2879403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42B38-ED17-B640-A853-BB8F850E6DEF}"/>
              </a:ext>
            </a:extLst>
          </p:cNvPr>
          <p:cNvSpPr>
            <a:spLocks noGrp="1"/>
          </p:cNvSpPr>
          <p:nvPr>
            <p:ph type="title"/>
          </p:nvPr>
        </p:nvSpPr>
        <p:spPr/>
        <p:txBody>
          <a:bodyPr/>
          <a:lstStyle/>
          <a:p>
            <a:r>
              <a:rPr lang="en-US" dirty="0"/>
              <a:t>Veil of Ignorance Thought Experiment </a:t>
            </a:r>
          </a:p>
        </p:txBody>
      </p:sp>
      <p:sp>
        <p:nvSpPr>
          <p:cNvPr id="3" name="Content Placeholder 2">
            <a:extLst>
              <a:ext uri="{FF2B5EF4-FFF2-40B4-BE49-F238E27FC236}">
                <a16:creationId xmlns:a16="http://schemas.microsoft.com/office/drawing/2014/main" id="{85EDB085-4DB1-EF45-AB88-A163C63F9633}"/>
              </a:ext>
            </a:extLst>
          </p:cNvPr>
          <p:cNvSpPr>
            <a:spLocks noGrp="1"/>
          </p:cNvSpPr>
          <p:nvPr>
            <p:ph idx="1"/>
          </p:nvPr>
        </p:nvSpPr>
        <p:spPr/>
        <p:txBody>
          <a:bodyPr/>
          <a:lstStyle/>
          <a:p>
            <a:r>
              <a:rPr lang="en-US" dirty="0">
                <a:hlinkClick r:id="rId3"/>
              </a:rPr>
              <a:t>https://www.youtube.com/watch?v=5-JQ17X6VNg</a:t>
            </a:r>
            <a:endParaRPr lang="en-US" dirty="0"/>
          </a:p>
          <a:p>
            <a:endParaRPr lang="en-US" dirty="0"/>
          </a:p>
          <a:p>
            <a:r>
              <a:rPr lang="en-US" dirty="0"/>
              <a:t>Define </a:t>
            </a:r>
          </a:p>
          <a:p>
            <a:r>
              <a:rPr lang="en-US" dirty="0"/>
              <a:t>Why use this concept to identify principles of a just society? </a:t>
            </a:r>
          </a:p>
        </p:txBody>
      </p:sp>
    </p:spTree>
    <p:extLst>
      <p:ext uri="{BB962C8B-B14F-4D97-AF65-F5344CB8AC3E}">
        <p14:creationId xmlns:p14="http://schemas.microsoft.com/office/powerpoint/2010/main" val="2693992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A5C82-E79B-DF42-BF0D-E6CABC99F02E}"/>
              </a:ext>
            </a:extLst>
          </p:cNvPr>
          <p:cNvSpPr>
            <a:spLocks noGrp="1"/>
          </p:cNvSpPr>
          <p:nvPr>
            <p:ph type="title"/>
          </p:nvPr>
        </p:nvSpPr>
        <p:spPr/>
        <p:txBody>
          <a:bodyPr/>
          <a:lstStyle/>
          <a:p>
            <a:r>
              <a:rPr lang="en-US" dirty="0"/>
              <a:t>This operational procedure produces Rawls’ formal definition of “justice as fairness” </a:t>
            </a:r>
          </a:p>
        </p:txBody>
      </p:sp>
      <p:sp>
        <p:nvSpPr>
          <p:cNvPr id="3" name="Content Placeholder 2">
            <a:extLst>
              <a:ext uri="{FF2B5EF4-FFF2-40B4-BE49-F238E27FC236}">
                <a16:creationId xmlns:a16="http://schemas.microsoft.com/office/drawing/2014/main" id="{4A4CB8C3-FC45-5443-93FA-8BBE9ABE87C2}"/>
              </a:ext>
            </a:extLst>
          </p:cNvPr>
          <p:cNvSpPr>
            <a:spLocks noGrp="1"/>
          </p:cNvSpPr>
          <p:nvPr>
            <p:ph idx="1"/>
          </p:nvPr>
        </p:nvSpPr>
        <p:spPr>
          <a:xfrm>
            <a:off x="1576242" y="2810002"/>
            <a:ext cx="8946541" cy="4195481"/>
          </a:xfrm>
        </p:spPr>
        <p:txBody>
          <a:bodyPr>
            <a:normAutofit/>
          </a:bodyPr>
          <a:lstStyle/>
          <a:p>
            <a:r>
              <a:rPr lang="en-US" dirty="0"/>
              <a:t>Justice= satisfying two general principles:</a:t>
            </a:r>
          </a:p>
          <a:p>
            <a:pPr>
              <a:buFont typeface="Wingdings" pitchFamily="2" charset="2"/>
              <a:buChar char="à"/>
            </a:pPr>
            <a:r>
              <a:rPr lang="en-US" dirty="0" smtClean="0">
                <a:sym typeface="Wingdings" pitchFamily="2" charset="2"/>
              </a:rPr>
              <a:t>“</a:t>
            </a:r>
            <a:r>
              <a:rPr lang="en-US" b="1" dirty="0" smtClean="0">
                <a:sym typeface="Wingdings" pitchFamily="2" charset="2"/>
              </a:rPr>
              <a:t>The Principle of Equal Liberty</a:t>
            </a:r>
            <a:r>
              <a:rPr lang="en-US" dirty="0" smtClean="0">
                <a:sym typeface="Wingdings" pitchFamily="2" charset="2"/>
              </a:rPr>
              <a:t>: </a:t>
            </a:r>
            <a:r>
              <a:rPr lang="en-US" dirty="0">
                <a:sym typeface="Wingdings" pitchFamily="2" charset="2"/>
              </a:rPr>
              <a:t>each person is to have an equal right to the most extensive basic liberty compatible with a similar liberty for others.”</a:t>
            </a:r>
          </a:p>
          <a:p>
            <a:pPr>
              <a:buFont typeface="Wingdings" pitchFamily="2" charset="2"/>
              <a:buChar char="à"/>
            </a:pPr>
            <a:r>
              <a:rPr lang="en-US" dirty="0" smtClean="0">
                <a:sym typeface="Wingdings" pitchFamily="2" charset="2"/>
              </a:rPr>
              <a:t>“</a:t>
            </a:r>
            <a:r>
              <a:rPr lang="en-US" b="1" dirty="0" smtClean="0">
                <a:sym typeface="Wingdings" pitchFamily="2" charset="2"/>
              </a:rPr>
              <a:t>Difference Principle</a:t>
            </a:r>
            <a:r>
              <a:rPr lang="en-US" dirty="0" smtClean="0">
                <a:sym typeface="Wingdings" pitchFamily="2" charset="2"/>
              </a:rPr>
              <a:t>: </a:t>
            </a:r>
            <a:r>
              <a:rPr lang="en-US" dirty="0">
                <a:sym typeface="Wingdings" pitchFamily="2" charset="2"/>
              </a:rPr>
              <a:t>social and economic inequalities are to be arranged so that they are both (a) reasonably expected to be everyone’s advantage and (b) attached to positions and offices open to all.” </a:t>
            </a:r>
            <a:endParaRPr lang="en-US" dirty="0" smtClean="0">
              <a:sym typeface="Wingdings" pitchFamily="2" charset="2"/>
            </a:endParaRPr>
          </a:p>
          <a:p>
            <a:pPr>
              <a:buFont typeface="Wingdings" pitchFamily="2" charset="2"/>
              <a:buChar char="à"/>
            </a:pPr>
            <a:r>
              <a:rPr lang="en-US" dirty="0" smtClean="0">
                <a:sym typeface="Wingdings" pitchFamily="2" charset="2"/>
              </a:rPr>
              <a:t>On the subject of extensive basic liberties…</a:t>
            </a:r>
            <a:r>
              <a:rPr lang="en-US" dirty="0" smtClean="0">
                <a:hlinkClick r:id="rId2"/>
              </a:rPr>
              <a:t>https</a:t>
            </a:r>
            <a:r>
              <a:rPr lang="en-US" dirty="0">
                <a:hlinkClick r:id="rId2"/>
              </a:rPr>
              <a:t>://bigthink.com/videos/robert-nozick-individual-liberty-trumps-all</a:t>
            </a:r>
            <a:endParaRPr lang="en-US" dirty="0"/>
          </a:p>
        </p:txBody>
      </p:sp>
    </p:spTree>
    <p:extLst>
      <p:ext uri="{BB962C8B-B14F-4D97-AF65-F5344CB8AC3E}">
        <p14:creationId xmlns:p14="http://schemas.microsoft.com/office/powerpoint/2010/main" val="8415170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140</TotalTime>
  <Words>878</Words>
  <Application>Microsoft Office PowerPoint</Application>
  <PresentationFormat>Widescreen</PresentationFormat>
  <Paragraphs>65</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Wingdings</vt:lpstr>
      <vt:lpstr>Wingdings 3</vt:lpstr>
      <vt:lpstr>Ion</vt:lpstr>
      <vt:lpstr>A Theory of Justice</vt:lpstr>
      <vt:lpstr>What is Justice </vt:lpstr>
      <vt:lpstr>John Rawls: Justice as Fairness </vt:lpstr>
      <vt:lpstr>Rawls looks at justice </vt:lpstr>
      <vt:lpstr>Four classic theories of distributive justice </vt:lpstr>
      <vt:lpstr>Rawls’ theory is a version of social contract theory</vt:lpstr>
      <vt:lpstr>Rawls asks, “What principles of justice would people choose at the founding of society?”</vt:lpstr>
      <vt:lpstr>Veil of Ignorance Thought Experiment </vt:lpstr>
      <vt:lpstr>This operational procedure produces Rawls’ formal definition of “justice as fairness” </vt:lpstr>
      <vt:lpstr>Game on Rawls’s Second Principle.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Theory of Justice</dc:title>
  <dc:creator>Microsoft Office User</dc:creator>
  <cp:lastModifiedBy>Windows User</cp:lastModifiedBy>
  <cp:revision>13</cp:revision>
  <dcterms:created xsi:type="dcterms:W3CDTF">2019-10-08T18:11:50Z</dcterms:created>
  <dcterms:modified xsi:type="dcterms:W3CDTF">2019-10-15T19:16:31Z</dcterms:modified>
</cp:coreProperties>
</file>