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4" d="100"/>
          <a:sy n="84" d="100"/>
        </p:scale>
        <p:origin x="-164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065BE-0657-4A47-90AD-C21C55E16B19}" type="datetime4">
              <a:rPr lang="en-US" smtClean="0"/>
              <a:pPr/>
              <a:t>January 11,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3AA4-67BE-44F7-809A-3582401494AF}" type="datetime4">
              <a:rPr lang="en-US" smtClean="0"/>
              <a:pPr/>
              <a:t>January 11,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72EEB-1769-4776-AD69-E7C1260563EB}" type="datetime4">
              <a:rPr lang="en-US" smtClean="0"/>
              <a:pPr/>
              <a:t>January 11,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BB8AF-C16A-4836-A92D-61834B5F0BA5}" type="datetime4">
              <a:rPr lang="en-US" smtClean="0"/>
              <a:pPr/>
              <a:t>January 11,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D2193-4505-4A75-99BB-880C6989A757}" type="datetime4">
              <a:rPr lang="en-US" smtClean="0"/>
              <a:pPr/>
              <a:t>January 11,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A18F4-33C3-445B-924C-31108C51719C}" type="datetime4">
              <a:rPr lang="en-US" smtClean="0"/>
              <a:pPr/>
              <a:t>January 11,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7543A-E259-478F-9E0D-57BA40E442B7}" type="datetime4">
              <a:rPr lang="en-US" smtClean="0"/>
              <a:pPr/>
              <a:t>January 11, 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B012D-77A1-44B0-BB26-329BA1EE55C9}" type="datetime4">
              <a:rPr lang="en-US" smtClean="0"/>
              <a:pPr/>
              <a:t>January 11, 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7499E-3031-413E-B01E-B94970708CAA}" type="datetime4">
              <a:rPr lang="en-US" smtClean="0"/>
              <a:pPr/>
              <a:t>January 11, 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EAB0C-2220-4D0E-A0DD-DB7FA0F742F4}" type="datetime4">
              <a:rPr lang="en-US" smtClean="0"/>
              <a:pPr/>
              <a:t>January 11,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16D63-31BF-4B94-B6C5-E20B2C63F515}" type="datetime4">
              <a:rPr lang="en-US" smtClean="0"/>
              <a:pPr/>
              <a:t>January 11,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62B1B13E-D5AF-485E-81A1-82A140076526}" type="datetime4">
              <a:rPr lang="en-US" smtClean="0"/>
              <a:pPr/>
              <a:t>January 11, 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Two divisions of philosophy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Normative &amp; descriptive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4504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Descriptive component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6637" y="1100628"/>
            <a:ext cx="7520940" cy="3579849"/>
          </a:xfrm>
        </p:spPr>
        <p:txBody>
          <a:bodyPr/>
          <a:lstStyle/>
          <a:p>
            <a:pPr>
              <a:buFont typeface="Wingdings" charset="0"/>
              <a:buChar char="à"/>
            </a:pPr>
            <a:r>
              <a:rPr lang="en-US" sz="2000" dirty="0" smtClean="0">
                <a:sym typeface="Wingdings"/>
              </a:rPr>
              <a:t>How things are &amp; how we know </a:t>
            </a:r>
          </a:p>
          <a:p>
            <a:pPr lvl="0"/>
            <a:r>
              <a:rPr lang="en-US" sz="2000" dirty="0" smtClean="0"/>
              <a:t>1. What </a:t>
            </a:r>
            <a:r>
              <a:rPr lang="en-US" sz="2000" dirty="0"/>
              <a:t>is the fundamental nature of </a:t>
            </a:r>
            <a:r>
              <a:rPr lang="en-US" sz="2000" dirty="0" smtClean="0"/>
              <a:t>reality? </a:t>
            </a:r>
            <a:endParaRPr lang="en-US" sz="2000" dirty="0"/>
          </a:p>
          <a:p>
            <a:pPr lvl="0"/>
            <a:r>
              <a:rPr lang="en-US" sz="2000" dirty="0" smtClean="0"/>
              <a:t>2. How </a:t>
            </a:r>
            <a:r>
              <a:rPr lang="en-US" sz="2000" dirty="0"/>
              <a:t>do we know about and judge reality? </a:t>
            </a:r>
          </a:p>
          <a:p>
            <a:pPr lvl="0"/>
            <a:r>
              <a:rPr lang="en-US" sz="2000" dirty="0" smtClean="0"/>
              <a:t>3. Does </a:t>
            </a:r>
            <a:r>
              <a:rPr lang="en-US" sz="2000" dirty="0"/>
              <a:t>God exist? </a:t>
            </a:r>
          </a:p>
          <a:p>
            <a:pPr lvl="0"/>
            <a:r>
              <a:rPr lang="en-US" sz="2000" dirty="0" smtClean="0"/>
              <a:t>4. Do </a:t>
            </a:r>
            <a:r>
              <a:rPr lang="en-US" sz="2000" dirty="0"/>
              <a:t>we have free will? </a:t>
            </a:r>
          </a:p>
          <a:p>
            <a:r>
              <a:rPr lang="en-US" sz="2000" dirty="0"/>
              <a:t>This </a:t>
            </a:r>
            <a:r>
              <a:rPr lang="en-US" sz="2000" dirty="0" smtClean="0"/>
              <a:t>branch includes METAPHYSCIS-</a:t>
            </a:r>
            <a:r>
              <a:rPr lang="en-US" sz="2000" dirty="0">
                <a:solidFill>
                  <a:srgbClr val="FF0000"/>
                </a:solidFill>
              </a:rPr>
              <a:t>what there is </a:t>
            </a:r>
            <a:r>
              <a:rPr lang="en-US" sz="2000" i="1" dirty="0"/>
              <a:t>and</a:t>
            </a:r>
            <a:r>
              <a:rPr lang="en-US" sz="2000" dirty="0"/>
              <a:t> </a:t>
            </a:r>
            <a:r>
              <a:rPr lang="en-US" sz="2000" dirty="0" smtClean="0"/>
              <a:t>EPISTOMOLOGY </a:t>
            </a:r>
            <a:r>
              <a:rPr lang="en-US" sz="2000" dirty="0"/>
              <a:t>–</a:t>
            </a:r>
            <a:r>
              <a:rPr lang="en-US" sz="2000" dirty="0">
                <a:solidFill>
                  <a:srgbClr val="FF0000"/>
                </a:solidFill>
              </a:rPr>
              <a:t>how we know </a:t>
            </a:r>
          </a:p>
          <a:p>
            <a:pPr>
              <a:buFont typeface="Wingdings" charset="0"/>
              <a:buChar char="à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13210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Normative component (value judgments)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>
                <a:sym typeface="Wingdings"/>
              </a:rPr>
              <a:t> </a:t>
            </a:r>
            <a:r>
              <a:rPr lang="en-US" sz="2000" dirty="0" smtClean="0"/>
              <a:t>How </a:t>
            </a:r>
            <a:r>
              <a:rPr lang="en-US" sz="2000" dirty="0"/>
              <a:t>things ought to be </a:t>
            </a:r>
          </a:p>
          <a:p>
            <a:pPr lvl="0"/>
            <a:r>
              <a:rPr lang="en-US" sz="2000" dirty="0" smtClean="0"/>
              <a:t>1. Aesthetics </a:t>
            </a:r>
            <a:r>
              <a:rPr lang="en-US" sz="2000" dirty="0"/>
              <a:t>– what is beautiful? Why? </a:t>
            </a:r>
          </a:p>
          <a:p>
            <a:pPr lvl="0"/>
            <a:r>
              <a:rPr lang="en-US" sz="2000" dirty="0" smtClean="0"/>
              <a:t>2. Moral </a:t>
            </a:r>
            <a:r>
              <a:rPr lang="en-US" sz="2000" dirty="0"/>
              <a:t>philosophy- what is morally right or good</a:t>
            </a:r>
          </a:p>
          <a:p>
            <a:pPr lvl="0"/>
            <a:r>
              <a:rPr lang="en-US" sz="2000" dirty="0" smtClean="0"/>
              <a:t>3. Political </a:t>
            </a:r>
            <a:r>
              <a:rPr lang="en-US" sz="2000" dirty="0"/>
              <a:t>philosophy – how should societies be structured? What makes societal structures legitimate?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0833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xmlns:p14="http://schemas.microsoft.com/office/powerpoint/2010/main" spd="slow">
        <p:split orient="vert"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607910"/>
            <a:ext cx="7520940" cy="447611"/>
          </a:xfrm>
        </p:spPr>
        <p:txBody>
          <a:bodyPr/>
          <a:lstStyle/>
          <a:p>
            <a:r>
              <a:rPr lang="en-US" dirty="0"/>
              <a:t>Political philosophy-  who should get what? And who says so?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252605"/>
            <a:ext cx="7520940" cy="3579849"/>
          </a:xfrm>
        </p:spPr>
        <p:txBody>
          <a:bodyPr/>
          <a:lstStyle/>
          <a:p>
            <a:r>
              <a:rPr lang="en-US" sz="2000" dirty="0" smtClean="0">
                <a:sym typeface="Wingdings"/>
              </a:rPr>
              <a:t> </a:t>
            </a:r>
            <a:r>
              <a:rPr lang="en-US" sz="2000" dirty="0" smtClean="0"/>
              <a:t>All members of any society </a:t>
            </a:r>
            <a:r>
              <a:rPr lang="en-US" sz="2000" dirty="0"/>
              <a:t>must recognize </a:t>
            </a:r>
            <a:r>
              <a:rPr lang="en-US" sz="2000" dirty="0" smtClean="0"/>
              <a:t>&amp; consider these questions: </a:t>
            </a:r>
            <a:endParaRPr lang="en-US" sz="2000" dirty="0"/>
          </a:p>
          <a:p>
            <a:r>
              <a:rPr lang="en-US" sz="2000" dirty="0"/>
              <a:t> </a:t>
            </a:r>
          </a:p>
          <a:p>
            <a:pPr lvl="0"/>
            <a:r>
              <a:rPr lang="en-US" sz="2000" dirty="0" smtClean="0"/>
              <a:t>1. What </a:t>
            </a:r>
            <a:r>
              <a:rPr lang="en-US" sz="2000" dirty="0"/>
              <a:t>is the best way to structure </a:t>
            </a:r>
            <a:r>
              <a:rPr lang="en-US" sz="2000" dirty="0" smtClean="0"/>
              <a:t>society </a:t>
            </a:r>
            <a:r>
              <a:rPr lang="en-US" sz="2000" dirty="0"/>
              <a:t>for the most good? </a:t>
            </a:r>
          </a:p>
          <a:p>
            <a:pPr lvl="0"/>
            <a:r>
              <a:rPr lang="en-US" sz="2000" dirty="0" smtClean="0"/>
              <a:t>2. What </a:t>
            </a:r>
            <a:r>
              <a:rPr lang="en-US" sz="2000" dirty="0"/>
              <a:t>is the appropriate division of rights and responsibilities? </a:t>
            </a:r>
          </a:p>
          <a:p>
            <a:pPr lvl="0"/>
            <a:r>
              <a:rPr lang="en-US" sz="2000" dirty="0" smtClean="0"/>
              <a:t>3. How </a:t>
            </a:r>
            <a:r>
              <a:rPr lang="en-US" sz="2000" dirty="0"/>
              <a:t>should liberty and equality be balanced?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65379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51988"/>
            <a:ext cx="7520940" cy="548640"/>
          </a:xfrm>
        </p:spPr>
        <p:txBody>
          <a:bodyPr/>
          <a:lstStyle/>
          <a:p>
            <a:r>
              <a:rPr lang="en-US" dirty="0" smtClean="0"/>
              <a:t>Answer the following questions in your notebook: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350306"/>
            <a:ext cx="7520940" cy="3579849"/>
          </a:xfrm>
        </p:spPr>
        <p:txBody>
          <a:bodyPr/>
          <a:lstStyle/>
          <a:p>
            <a:r>
              <a:rPr lang="en-US" dirty="0"/>
              <a:t> </a:t>
            </a:r>
          </a:p>
          <a:p>
            <a:r>
              <a:rPr lang="en-US" sz="2000" dirty="0"/>
              <a:t> </a:t>
            </a:r>
          </a:p>
          <a:p>
            <a:pPr lvl="0"/>
            <a:r>
              <a:rPr lang="en-US" sz="2000" dirty="0" smtClean="0"/>
              <a:t>1. Should </a:t>
            </a:r>
            <a:r>
              <a:rPr lang="en-US" sz="2000" dirty="0"/>
              <a:t>the state provide universal healthcare? Education? </a:t>
            </a:r>
          </a:p>
          <a:p>
            <a:pPr lvl="0"/>
            <a:r>
              <a:rPr lang="en-US" sz="2000" dirty="0" smtClean="0"/>
              <a:t>2. Should </a:t>
            </a:r>
            <a:r>
              <a:rPr lang="en-US" sz="2000" dirty="0"/>
              <a:t>there be an </a:t>
            </a:r>
            <a:r>
              <a:rPr lang="en-US" sz="2000" dirty="0" smtClean="0"/>
              <a:t>inheritance </a:t>
            </a:r>
            <a:r>
              <a:rPr lang="en-US" sz="2000" dirty="0"/>
              <a:t>tax? </a:t>
            </a:r>
          </a:p>
          <a:p>
            <a:pPr lvl="0"/>
            <a:r>
              <a:rPr lang="en-US" sz="2000" dirty="0" smtClean="0"/>
              <a:t>3. Should </a:t>
            </a:r>
            <a:r>
              <a:rPr lang="en-US" sz="2000" dirty="0"/>
              <a:t>there be a draft army? </a:t>
            </a:r>
          </a:p>
          <a:p>
            <a:pPr lvl="0"/>
            <a:r>
              <a:rPr lang="en-US" sz="2000" dirty="0" smtClean="0"/>
              <a:t>4. Should </a:t>
            </a:r>
            <a:r>
              <a:rPr lang="en-US" sz="2000" dirty="0"/>
              <a:t>you be allowed to sell your vote?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463131"/>
      </p:ext>
    </p:extLst>
  </p:cSld>
  <p:clrMapOvr>
    <a:masterClrMapping/>
  </p:clrMapOvr>
  <p:transition xmlns:p14="http://schemas.microsoft.com/office/powerpoint/2010/main" spd="slow">
    <p:randomBar dir="vert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 in society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>
                <a:sym typeface="Wingdings"/>
              </a:rPr>
              <a:t> </a:t>
            </a:r>
            <a:r>
              <a:rPr lang="en-US" sz="2000" dirty="0" smtClean="0"/>
              <a:t> </a:t>
            </a:r>
            <a:r>
              <a:rPr lang="en-US" sz="2000" dirty="0"/>
              <a:t>What is the purpose of society? </a:t>
            </a:r>
            <a:endParaRPr lang="en-US" sz="2000" dirty="0" smtClean="0"/>
          </a:p>
          <a:p>
            <a:r>
              <a:rPr lang="en-US" sz="2000" dirty="0" smtClean="0">
                <a:sym typeface="Wingdings"/>
              </a:rPr>
              <a:t>  </a:t>
            </a:r>
            <a:r>
              <a:rPr lang="en-US" sz="2000" dirty="0" smtClean="0"/>
              <a:t>Why did </a:t>
            </a:r>
            <a:r>
              <a:rPr lang="en-US" sz="2000" dirty="0"/>
              <a:t>people move from smaller groups to larger </a:t>
            </a:r>
            <a:r>
              <a:rPr lang="en-US" sz="2000" dirty="0" smtClean="0"/>
              <a:t>ones</a:t>
            </a:r>
            <a:r>
              <a:rPr lang="en-US" sz="2000" dirty="0"/>
              <a:t>? </a:t>
            </a:r>
            <a:endParaRPr lang="en-US" sz="2000" dirty="0" smtClean="0"/>
          </a:p>
          <a:p>
            <a:r>
              <a:rPr lang="en-US" sz="2000" dirty="0" smtClean="0">
                <a:sym typeface="Wingdings"/>
              </a:rPr>
              <a:t>  </a:t>
            </a:r>
            <a:r>
              <a:rPr lang="en-US" sz="2000" dirty="0" smtClean="0"/>
              <a:t>What </a:t>
            </a:r>
            <a:r>
              <a:rPr lang="en-US" sz="2000" dirty="0"/>
              <a:t>do we get out of these communities</a:t>
            </a:r>
            <a:r>
              <a:rPr lang="en-US" sz="2000" dirty="0" smtClean="0"/>
              <a:t>?</a:t>
            </a:r>
          </a:p>
          <a:p>
            <a:pPr>
              <a:buFont typeface="Wingdings" charset="0"/>
              <a:buChar char="à"/>
            </a:pPr>
            <a:r>
              <a:rPr lang="en-US" sz="2000" dirty="0" smtClean="0"/>
              <a:t>What </a:t>
            </a:r>
            <a:r>
              <a:rPr lang="en-US" sz="2000" dirty="0"/>
              <a:t>is expected of you as a member</a:t>
            </a:r>
            <a:r>
              <a:rPr lang="en-US" sz="2000" dirty="0" smtClean="0"/>
              <a:t>?</a:t>
            </a:r>
          </a:p>
          <a:p>
            <a:pPr>
              <a:buFont typeface="Wingdings" charset="0"/>
              <a:buChar char="à"/>
            </a:pPr>
            <a:r>
              <a:rPr lang="en-US" sz="2000" dirty="0" smtClean="0"/>
              <a:t>How </a:t>
            </a:r>
            <a:r>
              <a:rPr lang="en-US" sz="2000" dirty="0"/>
              <a:t>do we decide who is in charge?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395896"/>
      </p:ext>
    </p:extLst>
  </p:cSld>
  <p:clrMapOvr>
    <a:masterClrMapping/>
  </p:clrMapOvr>
  <p:transition xmlns:p14="http://schemas.microsoft.com/office/powerpoint/2010/main" spd="slow">
    <p:pull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Lasa</a:t>
            </a:r>
            <a:r>
              <a:rPr lang="en-US" dirty="0" smtClean="0"/>
              <a:t>- a micro society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 smtClean="0">
                <a:sym typeface="Wingdings"/>
              </a:rPr>
              <a:t> </a:t>
            </a:r>
            <a:r>
              <a:rPr lang="en-US" sz="2000" dirty="0" smtClean="0"/>
              <a:t>How </a:t>
            </a:r>
            <a:r>
              <a:rPr lang="en-US" sz="2000" dirty="0"/>
              <a:t>does the community at LASA work? </a:t>
            </a:r>
            <a:r>
              <a:rPr lang="en-US" sz="2000" dirty="0" smtClean="0"/>
              <a:t>What </a:t>
            </a:r>
            <a:r>
              <a:rPr lang="en-US" sz="2000" dirty="0"/>
              <a:t>have you noticed? </a:t>
            </a:r>
            <a:endParaRPr lang="en-US" sz="2000" dirty="0" smtClean="0"/>
          </a:p>
          <a:p>
            <a:r>
              <a:rPr lang="en-US" sz="2000" dirty="0"/>
              <a:t>	</a:t>
            </a:r>
            <a:r>
              <a:rPr lang="en-US" sz="2000" dirty="0" smtClean="0">
                <a:sym typeface="Wingdings"/>
              </a:rPr>
              <a:t> </a:t>
            </a:r>
            <a:r>
              <a:rPr lang="en-US" sz="2000" dirty="0" smtClean="0"/>
              <a:t>What </a:t>
            </a:r>
            <a:r>
              <a:rPr lang="en-US" sz="2000" dirty="0"/>
              <a:t>is expected of you in terms of your actions? Reactions? Behaviors toward </a:t>
            </a:r>
            <a:r>
              <a:rPr lang="en-US" sz="2000" dirty="0" smtClean="0"/>
              <a:t>others</a:t>
            </a:r>
            <a:r>
              <a:rPr lang="en-US" sz="2000" dirty="0"/>
              <a:t>? Toward your teacher? </a:t>
            </a:r>
            <a:endParaRPr lang="en-US" sz="2000" dirty="0" smtClean="0"/>
          </a:p>
          <a:p>
            <a:r>
              <a:rPr lang="en-US" sz="2000" dirty="0"/>
              <a:t>	</a:t>
            </a:r>
            <a:r>
              <a:rPr lang="en-US" sz="2000" dirty="0" smtClean="0">
                <a:sym typeface="Wingdings"/>
              </a:rPr>
              <a:t> </a:t>
            </a:r>
            <a:r>
              <a:rPr lang="en-US" sz="2000" dirty="0" smtClean="0"/>
              <a:t>What </a:t>
            </a:r>
            <a:r>
              <a:rPr lang="en-US" sz="2000" dirty="0"/>
              <a:t>should everyone </a:t>
            </a:r>
            <a:endParaRPr lang="en-US" sz="2000" dirty="0" smtClean="0"/>
          </a:p>
          <a:p>
            <a:r>
              <a:rPr lang="en-US" sz="2000" dirty="0" smtClean="0"/>
              <a:t>	a</a:t>
            </a:r>
            <a:r>
              <a:rPr lang="en-US" sz="2000" dirty="0"/>
              <a:t>) expect </a:t>
            </a:r>
            <a:endParaRPr lang="en-US" sz="2000" dirty="0" smtClean="0"/>
          </a:p>
          <a:p>
            <a:r>
              <a:rPr lang="en-US" sz="2000" dirty="0" smtClean="0"/>
              <a:t>	b</a:t>
            </a:r>
            <a:r>
              <a:rPr lang="en-US" sz="2000" dirty="0"/>
              <a:t>) be </a:t>
            </a:r>
            <a:r>
              <a:rPr lang="en-US" sz="2000" dirty="0" smtClean="0"/>
              <a:t>guaranteed</a:t>
            </a:r>
          </a:p>
          <a:p>
            <a:r>
              <a:rPr lang="en-US" sz="2000" dirty="0" smtClean="0"/>
              <a:t> 	c</a:t>
            </a:r>
            <a:r>
              <a:rPr lang="en-US" sz="2000" dirty="0"/>
              <a:t>) have access to?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7458162"/>
      </p:ext>
    </p:extLst>
  </p:cSld>
  <p:clrMapOvr>
    <a:masterClrMapping/>
  </p:clrMapOvr>
  <p:transition xmlns:p14="http://schemas.microsoft.com/office/powerpoint/2010/main" spd="slow">
    <p:cover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true about human nature?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5545" y="914400"/>
            <a:ext cx="8078356" cy="4035735"/>
          </a:xfrm>
        </p:spPr>
        <p:txBody>
          <a:bodyPr>
            <a:normAutofit fontScale="77500" lnSpcReduction="20000"/>
          </a:bodyPr>
          <a:lstStyle/>
          <a:p>
            <a:r>
              <a:rPr lang="en-US" sz="2600" dirty="0" smtClean="0">
                <a:solidFill>
                  <a:srgbClr val="FF0000"/>
                </a:solidFill>
              </a:rPr>
              <a:t>Human </a:t>
            </a:r>
            <a:r>
              <a:rPr lang="en-US" sz="2600" dirty="0">
                <a:solidFill>
                  <a:srgbClr val="FF0000"/>
                </a:solidFill>
              </a:rPr>
              <a:t>nature</a:t>
            </a:r>
            <a:r>
              <a:rPr lang="en-US" sz="2600" dirty="0"/>
              <a:t> </a:t>
            </a:r>
            <a:r>
              <a:rPr lang="en-US" sz="2000" dirty="0"/>
              <a:t>refers to the distinguishing characteristics—including ways of thinking, feeling and acting—which humans tend to have naturally, </a:t>
            </a:r>
            <a:r>
              <a:rPr lang="en-US" sz="2600" dirty="0">
                <a:solidFill>
                  <a:srgbClr val="FF0000"/>
                </a:solidFill>
              </a:rPr>
              <a:t>independently </a:t>
            </a:r>
            <a:r>
              <a:rPr lang="en-US" sz="2000" dirty="0"/>
              <a:t>of the influence of culture. </a:t>
            </a:r>
            <a:endParaRPr lang="en-US" sz="2000" dirty="0" smtClean="0"/>
          </a:p>
          <a:p>
            <a:r>
              <a:rPr lang="en-US" sz="2000" dirty="0" smtClean="0"/>
              <a:t>The </a:t>
            </a:r>
            <a:r>
              <a:rPr lang="en-US" sz="2000" dirty="0"/>
              <a:t>questions of what these characteristics are, how fixed they are, and what causes them are amongst the oldest and most important questions in western </a:t>
            </a:r>
            <a:r>
              <a:rPr lang="en-US" sz="2000" dirty="0" smtClean="0"/>
              <a:t>philosophy. </a:t>
            </a:r>
          </a:p>
          <a:p>
            <a:endParaRPr lang="en-US" sz="2400" smtClean="0"/>
          </a:p>
          <a:p>
            <a:r>
              <a:rPr lang="en-US" sz="2400" smtClean="0"/>
              <a:t>So</a:t>
            </a:r>
            <a:r>
              <a:rPr lang="en-US" sz="2400" dirty="0" smtClean="0"/>
              <a:t>…. I would like you to start thinking about: </a:t>
            </a:r>
          </a:p>
          <a:p>
            <a:r>
              <a:rPr lang="en-US" sz="2400" dirty="0" smtClean="0"/>
              <a:t>1. What </a:t>
            </a:r>
            <a:r>
              <a:rPr lang="en-US" sz="2400" dirty="0"/>
              <a:t>are the personal connections people need to survive and live the “good life?</a:t>
            </a:r>
            <a:r>
              <a:rPr lang="en-US" sz="2400" dirty="0" smtClean="0"/>
              <a:t>”</a:t>
            </a:r>
          </a:p>
          <a:p>
            <a:r>
              <a:rPr lang="en-US" sz="2400" dirty="0" smtClean="0"/>
              <a:t>2. What </a:t>
            </a:r>
            <a:r>
              <a:rPr lang="en-US" sz="2400" dirty="0"/>
              <a:t>does this suggest to you about human nature </a:t>
            </a:r>
            <a:r>
              <a:rPr lang="en-US" sz="2400" dirty="0" smtClean="0"/>
              <a:t>and </a:t>
            </a:r>
            <a:r>
              <a:rPr lang="en-US" sz="2400" dirty="0"/>
              <a:t>your understanding of people </a:t>
            </a:r>
            <a:r>
              <a:rPr lang="en-US" sz="2400" dirty="0" smtClean="0"/>
              <a:t>(and how we operate)thus </a:t>
            </a:r>
            <a:r>
              <a:rPr lang="en-US" sz="2400" dirty="0"/>
              <a:t>far in your young lives?</a:t>
            </a:r>
          </a:p>
          <a:p>
            <a:r>
              <a:rPr lang="en-US" sz="2400" dirty="0" smtClean="0"/>
              <a:t>3. What type of government supports your understanding of human nature?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32143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xmlns:p14="http://schemas.microsoft.com/office/powerpoint/2010/main" spd="slow">
        <p:dissolv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Because everyone needs a </a:t>
            </a:r>
            <a:r>
              <a:rPr lang="en-US" smtClean="0"/>
              <a:t>dog </a:t>
            </a:r>
            <a:r>
              <a:rPr lang="en-US" smtClean="0"/>
              <a:t>pic </a:t>
            </a:r>
            <a:endParaRPr lang="en-US" dirty="0"/>
          </a:p>
        </p:txBody>
      </p:sp>
      <p:pic>
        <p:nvPicPr>
          <p:cNvPr id="4" name="Content Placeholder 3" descr="lucy.jpe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277" b="18277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9217776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Angles.thmx</Template>
  <TotalTime>11310</TotalTime>
  <Words>220</Words>
  <Application>Microsoft Macintosh PowerPoint</Application>
  <PresentationFormat>On-screen Show (4:3)</PresentationFormat>
  <Paragraphs>49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Angles</vt:lpstr>
      <vt:lpstr>Two divisions of philosophy</vt:lpstr>
      <vt:lpstr>Descriptive component </vt:lpstr>
      <vt:lpstr>Normative component (value judgments)</vt:lpstr>
      <vt:lpstr>Political philosophy-  who should get what? And who says so?  </vt:lpstr>
      <vt:lpstr>Answer the following questions in your notebook: </vt:lpstr>
      <vt:lpstr>Man in society </vt:lpstr>
      <vt:lpstr>Lasa- a micro society </vt:lpstr>
      <vt:lpstr>What is true about human nature?</vt:lpstr>
      <vt:lpstr>Because everyone needs a dog pic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Two divisions of philosophy</dc:title>
  <dc:creator>Lucy</dc:creator>
  <cp:lastModifiedBy>Lucy</cp:lastModifiedBy>
  <cp:revision>15</cp:revision>
  <dcterms:created xsi:type="dcterms:W3CDTF">2015-08-31T21:47:02Z</dcterms:created>
  <dcterms:modified xsi:type="dcterms:W3CDTF">2016-01-19T21:34:31Z</dcterms:modified>
</cp:coreProperties>
</file>