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5" r:id="rId7"/>
    <p:sldId id="258"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360"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416B511-89FD-49E4-A699-1240CB34EDD7}" type="datetimeFigureOut">
              <a:rPr lang="en-US" smtClean="0"/>
              <a:pPr/>
              <a:t>10/27/15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5E8E478-9409-45AA-AA0D-51E0DAFA056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16B511-89FD-49E4-A699-1240CB34EDD7}" type="datetimeFigureOut">
              <a:rPr lang="en-US" smtClean="0"/>
              <a:pPr/>
              <a:t>10/27/15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8E478-9409-45AA-AA0D-51E0DAFA05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416B511-89FD-49E4-A699-1240CB34EDD7}" type="datetimeFigureOut">
              <a:rPr lang="en-US" smtClean="0"/>
              <a:pPr/>
              <a:t>10/27/15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5E8E478-9409-45AA-AA0D-51E0DAFA056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416B511-89FD-49E4-A699-1240CB34EDD7}" type="datetimeFigureOut">
              <a:rPr lang="en-US" smtClean="0"/>
              <a:pPr/>
              <a:t>10/27/15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5E8E478-9409-45AA-AA0D-51E0DAFA056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416B511-89FD-49E4-A699-1240CB34EDD7}" type="datetimeFigureOut">
              <a:rPr lang="en-US" smtClean="0"/>
              <a:pPr/>
              <a:t>10/27/15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5E8E478-9409-45AA-AA0D-51E0DAFA056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416B511-89FD-49E4-A699-1240CB34EDD7}" type="datetimeFigureOut">
              <a:rPr lang="en-US" smtClean="0"/>
              <a:pPr/>
              <a:t>10/27/15</a:t>
            </a:fld>
            <a:endParaRPr lang="en-US"/>
          </a:p>
        </p:txBody>
      </p:sp>
      <p:sp>
        <p:nvSpPr>
          <p:cNvPr id="10" name="Slide Number Placeholder 9"/>
          <p:cNvSpPr>
            <a:spLocks noGrp="1"/>
          </p:cNvSpPr>
          <p:nvPr>
            <p:ph type="sldNum" sz="quarter" idx="16"/>
          </p:nvPr>
        </p:nvSpPr>
        <p:spPr/>
        <p:txBody>
          <a:bodyPr rtlCol="0"/>
          <a:lstStyle/>
          <a:p>
            <a:fld id="{15E8E478-9409-45AA-AA0D-51E0DAFA056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416B511-89FD-49E4-A699-1240CB34EDD7}" type="datetimeFigureOut">
              <a:rPr lang="en-US" smtClean="0"/>
              <a:pPr/>
              <a:t>10/27/15</a:t>
            </a:fld>
            <a:endParaRPr lang="en-US"/>
          </a:p>
        </p:txBody>
      </p:sp>
      <p:sp>
        <p:nvSpPr>
          <p:cNvPr id="12" name="Slide Number Placeholder 11"/>
          <p:cNvSpPr>
            <a:spLocks noGrp="1"/>
          </p:cNvSpPr>
          <p:nvPr>
            <p:ph type="sldNum" sz="quarter" idx="16"/>
          </p:nvPr>
        </p:nvSpPr>
        <p:spPr/>
        <p:txBody>
          <a:bodyPr rtlCol="0"/>
          <a:lstStyle/>
          <a:p>
            <a:fld id="{15E8E478-9409-45AA-AA0D-51E0DAFA056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16B511-89FD-49E4-A699-1240CB34EDD7}" type="datetimeFigureOut">
              <a:rPr lang="en-US" smtClean="0"/>
              <a:pPr/>
              <a:t>10/27/15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5E8E478-9409-45AA-AA0D-51E0DAFA05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6B511-89FD-49E4-A699-1240CB34EDD7}" type="datetimeFigureOut">
              <a:rPr lang="en-US" smtClean="0"/>
              <a:pPr/>
              <a:t>10/27/15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5E8E478-9409-45AA-AA0D-51E0DAFA05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416B511-89FD-49E4-A699-1240CB34EDD7}" type="datetimeFigureOut">
              <a:rPr lang="en-US" smtClean="0"/>
              <a:pPr/>
              <a:t>10/27/15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5E8E478-9409-45AA-AA0D-51E0DAFA056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416B511-89FD-49E4-A699-1240CB34EDD7}" type="datetimeFigureOut">
              <a:rPr lang="en-US" smtClean="0"/>
              <a:pPr/>
              <a:t>10/27/15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5E8E478-9409-45AA-AA0D-51E0DAFA056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416B511-89FD-49E4-A699-1240CB34EDD7}" type="datetimeFigureOut">
              <a:rPr lang="en-US" smtClean="0"/>
              <a:pPr/>
              <a:t>10/27/15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5E8E478-9409-45AA-AA0D-51E0DAFA05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John Dewey</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latin typeface="Times New Roman" pitchFamily="18" charset="0"/>
                <a:cs typeface="Times New Roman" pitchFamily="18" charset="0"/>
              </a:rPr>
              <a:t>Education &amp; Democracy </a:t>
            </a:r>
            <a:endParaRPr lang="en-US" dirty="0">
              <a:latin typeface="Times New Roman" pitchFamily="18" charset="0"/>
              <a:cs typeface="Times New Roman" pitchFamily="18" charset="0"/>
            </a:endParaRP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6172200" cy="1676400"/>
          </a:xfrm>
        </p:spPr>
        <p:txBody>
          <a:bodyPr>
            <a:normAutofit/>
          </a:bodyPr>
          <a:lstStyle/>
          <a:p>
            <a:r>
              <a:rPr lang="en-US" sz="3600" dirty="0" smtClean="0">
                <a:latin typeface="Times New Roman" pitchFamily="18" charset="0"/>
                <a:cs typeface="Times New Roman" pitchFamily="18" charset="0"/>
              </a:rPr>
              <a:t>John Dewey</a:t>
            </a:r>
            <a:endParaRPr lang="en-US" sz="3600" dirty="0">
              <a:latin typeface="Times New Roman" pitchFamily="18" charset="0"/>
              <a:cs typeface="Times New Roman" pitchFamily="18" charset="0"/>
            </a:endParaRPr>
          </a:p>
        </p:txBody>
      </p:sp>
      <p:sp>
        <p:nvSpPr>
          <p:cNvPr id="4" name="Text Placeholder 3"/>
          <p:cNvSpPr>
            <a:spLocks noGrp="1"/>
          </p:cNvSpPr>
          <p:nvPr>
            <p:ph type="body" idx="2"/>
          </p:nvPr>
        </p:nvSpPr>
        <p:spPr>
          <a:xfrm>
            <a:off x="381000" y="1600200"/>
            <a:ext cx="4800600" cy="4876800"/>
          </a:xfrm>
        </p:spPr>
        <p:txBody>
          <a:bodyPr>
            <a:normAutofit fontScale="62500" lnSpcReduction="20000"/>
          </a:bodyPr>
          <a:lstStyle/>
          <a:p>
            <a:r>
              <a:rPr lang="en-US" sz="3600" dirty="0" smtClean="0">
                <a:latin typeface="Times New Roman" pitchFamily="18" charset="0"/>
                <a:cs typeface="Times New Roman" pitchFamily="18" charset="0"/>
                <a:sym typeface="Wingdings" pitchFamily="2" charset="2"/>
              </a:rPr>
              <a:t></a:t>
            </a:r>
            <a:r>
              <a:rPr lang="en-US" sz="3600" dirty="0" smtClean="0">
                <a:latin typeface="Times New Roman" pitchFamily="18" charset="0"/>
                <a:cs typeface="Times New Roman" pitchFamily="18" charset="0"/>
              </a:rPr>
              <a:t>1859 -1952</a:t>
            </a:r>
          </a:p>
          <a:p>
            <a:r>
              <a:rPr lang="en-US" sz="3600" dirty="0" smtClean="0">
                <a:latin typeface="Times New Roman" pitchFamily="18" charset="0"/>
                <a:cs typeface="Times New Roman" pitchFamily="18" charset="0"/>
                <a:sym typeface="Wingdings" pitchFamily="2" charset="2"/>
              </a:rPr>
              <a:t></a:t>
            </a:r>
            <a:r>
              <a:rPr lang="en-US" sz="3600" dirty="0" smtClean="0">
                <a:latin typeface="Times New Roman" pitchFamily="18" charset="0"/>
                <a:cs typeface="Times New Roman" pitchFamily="18" charset="0"/>
              </a:rPr>
              <a:t>Taught for 3 years as a public school teacher before going on to teach at the collegiate level</a:t>
            </a:r>
          </a:p>
          <a:p>
            <a:r>
              <a:rPr lang="en-US" sz="3600" dirty="0" smtClean="0">
                <a:latin typeface="Times New Roman" pitchFamily="18" charset="0"/>
                <a:cs typeface="Times New Roman" pitchFamily="18" charset="0"/>
                <a:sym typeface="Wingdings" pitchFamily="2" charset="2"/>
              </a:rPr>
              <a:t></a:t>
            </a:r>
            <a:r>
              <a:rPr lang="en-US" sz="3600" dirty="0" smtClean="0">
                <a:latin typeface="Times New Roman" pitchFamily="18" charset="0"/>
                <a:cs typeface="Times New Roman" pitchFamily="18" charset="0"/>
              </a:rPr>
              <a:t>Researched methods of education and tried to determine the best way humans learn/ work collectively in an educated democracy </a:t>
            </a:r>
          </a:p>
          <a:p>
            <a:r>
              <a:rPr lang="en-US" sz="3600" dirty="0" smtClean="0">
                <a:latin typeface="Times New Roman" pitchFamily="18" charset="0"/>
                <a:cs typeface="Times New Roman" pitchFamily="18" charset="0"/>
              </a:rPr>
              <a:t>Well known works: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i="1" dirty="0" smtClean="0">
                <a:latin typeface="Times New Roman" pitchFamily="18" charset="0"/>
                <a:cs typeface="Times New Roman" pitchFamily="18" charset="0"/>
              </a:rPr>
              <a:t>How We Think</a:t>
            </a:r>
            <a:br>
              <a:rPr lang="en-US" sz="3600" i="1" dirty="0" smtClean="0">
                <a:latin typeface="Times New Roman" pitchFamily="18" charset="0"/>
                <a:cs typeface="Times New Roman" pitchFamily="18" charset="0"/>
              </a:rPr>
            </a:br>
            <a:r>
              <a:rPr lang="en-US" sz="3600" i="1" dirty="0" smtClean="0">
                <a:latin typeface="Times New Roman" pitchFamily="18" charset="0"/>
                <a:cs typeface="Times New Roman" pitchFamily="18" charset="0"/>
              </a:rPr>
              <a:t>	Democracy and Education</a:t>
            </a:r>
            <a:br>
              <a:rPr lang="en-US" sz="3600" i="1" dirty="0" smtClean="0">
                <a:latin typeface="Times New Roman" pitchFamily="18" charset="0"/>
                <a:cs typeface="Times New Roman" pitchFamily="18" charset="0"/>
              </a:rPr>
            </a:br>
            <a:r>
              <a:rPr lang="en-US" sz="3600" i="1" dirty="0" smtClean="0">
                <a:latin typeface="Times New Roman" pitchFamily="18" charset="0"/>
                <a:cs typeface="Times New Roman" pitchFamily="18" charset="0"/>
              </a:rPr>
              <a:t>	Experience and Education</a:t>
            </a:r>
            <a:br>
              <a:rPr lang="en-US" sz="3600" i="1" dirty="0" smtClean="0">
                <a:latin typeface="Times New Roman" pitchFamily="18" charset="0"/>
                <a:cs typeface="Times New Roman" pitchFamily="18" charset="0"/>
              </a:rPr>
            </a:br>
            <a:r>
              <a:rPr lang="en-US" sz="3600" i="1" dirty="0" smtClean="0">
                <a:latin typeface="Times New Roman" pitchFamily="18" charset="0"/>
                <a:cs typeface="Times New Roman" pitchFamily="18" charset="0"/>
              </a:rPr>
              <a:t>	A Common Faith </a:t>
            </a:r>
            <a:endParaRPr lang="en-US" sz="3600" dirty="0" smtClean="0">
              <a:latin typeface="Times New Roman" pitchFamily="18" charset="0"/>
              <a:cs typeface="Times New Roman" pitchFamily="18" charset="0"/>
            </a:endParaRPr>
          </a:p>
          <a:p>
            <a:endParaRPr lang="en-US" sz="3600" dirty="0" smtClean="0"/>
          </a:p>
          <a:p>
            <a:endParaRPr lang="en-US" sz="3600" dirty="0" smtClean="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pic>
        <p:nvPicPr>
          <p:cNvPr id="7" name="Content Placeholder 6" descr="jd 2.jpg"/>
          <p:cNvPicPr>
            <a:picLocks noGrp="1" noChangeAspect="1"/>
          </p:cNvPicPr>
          <p:nvPr>
            <p:ph sz="quarter" idx="1"/>
          </p:nvPr>
        </p:nvPicPr>
        <p:blipFill>
          <a:blip r:embed="rId2" cstate="print"/>
          <a:stretch>
            <a:fillRect/>
          </a:stretch>
        </p:blipFill>
        <p:spPr>
          <a:xfrm>
            <a:off x="5410200" y="2209800"/>
            <a:ext cx="3443288" cy="2923849"/>
          </a:xfrm>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latin typeface="Times New Roman" pitchFamily="18" charset="0"/>
                <a:cs typeface="Times New Roman" pitchFamily="18" charset="0"/>
              </a:rPr>
              <a:t>Dewey was confronted with a system of education that looked like… </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981200"/>
            <a:ext cx="8229600" cy="4525963"/>
          </a:xfrm>
        </p:spPr>
        <p:txBody>
          <a:bodyPr/>
          <a:lstStyle/>
          <a:p>
            <a:r>
              <a:rPr lang="en-US" dirty="0" smtClean="0">
                <a:latin typeface="Times New Roman" pitchFamily="18" charset="0"/>
                <a:cs typeface="Times New Roman" pitchFamily="18" charset="0"/>
              </a:rPr>
              <a:t>Absolute control by the teacher </a:t>
            </a:r>
          </a:p>
          <a:p>
            <a:r>
              <a:rPr lang="en-US" dirty="0" smtClean="0">
                <a:latin typeface="Times New Roman" pitchFamily="18" charset="0"/>
                <a:cs typeface="Times New Roman" pitchFamily="18" charset="0"/>
              </a:rPr>
              <a:t>Learning from text/ teacher lecture</a:t>
            </a:r>
          </a:p>
          <a:p>
            <a:r>
              <a:rPr lang="en-US" dirty="0" smtClean="0">
                <a:latin typeface="Times New Roman" pitchFamily="18" charset="0"/>
                <a:cs typeface="Times New Roman" pitchFamily="18" charset="0"/>
              </a:rPr>
              <a:t>Students expected to regurgitate information learned from texts and teachers</a:t>
            </a:r>
          </a:p>
          <a:p>
            <a:r>
              <a:rPr lang="en-US" dirty="0" smtClean="0">
                <a:latin typeface="Times New Roman" pitchFamily="18" charset="0"/>
                <a:cs typeface="Times New Roman" pitchFamily="18" charset="0"/>
              </a:rPr>
              <a:t>Teacher was absolute master (disperser) of knowledge (telling you what you must know), rather than a guide helping you discover what you are interested in learning </a:t>
            </a:r>
            <a:endParaRPr lang="en-US" dirty="0">
              <a:latin typeface="Times New Roman" pitchFamily="18" charset="0"/>
              <a:cs typeface="Times New Roman" pitchFamily="18" charset="0"/>
            </a:endParaRPr>
          </a:p>
        </p:txBody>
      </p:sp>
    </p:spTree>
  </p:cSld>
  <p:clrMapOvr>
    <a:masterClrMapping/>
  </p:clrMapOvr>
  <p:transition xmlns:p14="http://schemas.microsoft.com/office/powerpoint/2010/main">
    <p:cut thruBlk="1"/>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5943600"/>
          </a:xfrm>
        </p:spPr>
        <p:txBody>
          <a:bodyPr>
            <a:normAutofit/>
          </a:bodyPr>
          <a:lstStyle/>
          <a:p>
            <a:pPr algn="l"/>
            <a:r>
              <a:rPr lang="en-US" dirty="0" smtClean="0">
                <a:latin typeface="Times New Roman" pitchFamily="18" charset="0"/>
                <a:cs typeface="Times New Roman" pitchFamily="18" charset="0"/>
              </a:rPr>
              <a:t>What changes did he want to see?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Education centered around student interest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Education that included real/active experiences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-Curriculum is written/directed by student interest (curiosity drives student learning) </a:t>
            </a:r>
            <a:r>
              <a:rPr lang="en-US" dirty="0" smtClean="0"/>
              <a:t/>
            </a:r>
            <a:br>
              <a:rPr lang="en-US" dirty="0" smtClean="0"/>
            </a:br>
            <a:endParaRPr lang="en-US" dirty="0"/>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8382000" cy="762000"/>
          </a:xfrm>
        </p:spPr>
        <p:txBody>
          <a:bodyPr>
            <a:noAutofit/>
          </a:bodyPr>
          <a:lstStyle/>
          <a:p>
            <a:r>
              <a:rPr lang="en-US" sz="2000" dirty="0" smtClean="0">
                <a:latin typeface="Times New Roman" pitchFamily="18" charset="0"/>
                <a:cs typeface="Times New Roman" pitchFamily="18" charset="0"/>
              </a:rPr>
              <a:t>Applicable Results through instruction = Best education possible </a:t>
            </a:r>
            <a:endParaRPr lang="en-US" sz="2000" dirty="0">
              <a:latin typeface="Times New Roman" pitchFamily="18" charset="0"/>
              <a:cs typeface="Times New Roman" pitchFamily="18" charset="0"/>
            </a:endParaRPr>
          </a:p>
        </p:txBody>
      </p:sp>
      <p:sp>
        <p:nvSpPr>
          <p:cNvPr id="6" name="Text Placeholder 5"/>
          <p:cNvSpPr>
            <a:spLocks noGrp="1"/>
          </p:cNvSpPr>
          <p:nvPr>
            <p:ph type="body" idx="2"/>
          </p:nvPr>
        </p:nvSpPr>
        <p:spPr>
          <a:xfrm>
            <a:off x="381000" y="1676400"/>
            <a:ext cx="4267200" cy="4876800"/>
          </a:xfrm>
        </p:spPr>
        <p:txBody>
          <a:bodyPr>
            <a:normAutofit fontScale="92500" lnSpcReduction="20000"/>
          </a:bodyPr>
          <a:lstStyle/>
          <a:p>
            <a:r>
              <a:rPr lang="en-US" sz="3200" dirty="0" smtClean="0">
                <a:latin typeface="Times New Roman" pitchFamily="18" charset="0"/>
                <a:cs typeface="Times New Roman" pitchFamily="18" charset="0"/>
              </a:rPr>
              <a:t>Interactions + Reflections and Experience + Interest in Democracy = Dewey’s Ideal learning conditions </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He believed children learn best through real life tasks and challenges + interactions with other people </a:t>
            </a:r>
          </a:p>
          <a:p>
            <a:endParaRPr lang="en-US" sz="2000" dirty="0" smtClean="0">
              <a:latin typeface="Times New Roman" pitchFamily="18" charset="0"/>
              <a:cs typeface="Times New Roman" pitchFamily="18" charset="0"/>
            </a:endParaRPr>
          </a:p>
          <a:p>
            <a:endParaRPr lang="en-US" dirty="0"/>
          </a:p>
        </p:txBody>
      </p:sp>
      <p:pic>
        <p:nvPicPr>
          <p:cNvPr id="7" name="Content Placeholder 6" descr="classroom.jpg"/>
          <p:cNvPicPr>
            <a:picLocks noGrp="1" noChangeAspect="1"/>
          </p:cNvPicPr>
          <p:nvPr>
            <p:ph sz="quarter" idx="1"/>
          </p:nvPr>
        </p:nvPicPr>
        <p:blipFill>
          <a:blip r:embed="rId2" cstate="print"/>
          <a:stretch>
            <a:fillRect/>
          </a:stretch>
        </p:blipFill>
        <p:spPr>
          <a:xfrm>
            <a:off x="4800600" y="1676400"/>
            <a:ext cx="4038600" cy="3886200"/>
          </a:xfrm>
        </p:spPr>
      </p:pic>
    </p:spTree>
  </p:cSld>
  <p:clrMapOvr>
    <a:masterClrMapping/>
  </p:clrMapOvr>
  <p:transition xmlns:p14="http://schemas.microsoft.com/office/powerpoint/2010/main">
    <p:wip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8229600" cy="762000"/>
          </a:xfrm>
        </p:spPr>
        <p:txBody>
          <a:bodyPr>
            <a:noAutofit/>
          </a:bodyPr>
          <a:lstStyle/>
          <a:p>
            <a:r>
              <a:rPr lang="en-US" sz="2000" dirty="0" smtClean="0">
                <a:latin typeface="Times New Roman" pitchFamily="18" charset="0"/>
                <a:cs typeface="Times New Roman" pitchFamily="18" charset="0"/>
              </a:rPr>
              <a:t>Applicable Results through instruction = Best education possible </a:t>
            </a:r>
            <a:endParaRPr lang="en-US" sz="2000" dirty="0">
              <a:latin typeface="Times New Roman" pitchFamily="18" charset="0"/>
              <a:cs typeface="Times New Roman" pitchFamily="18" charset="0"/>
            </a:endParaRPr>
          </a:p>
        </p:txBody>
      </p:sp>
      <p:sp>
        <p:nvSpPr>
          <p:cNvPr id="6" name="Text Placeholder 5"/>
          <p:cNvSpPr>
            <a:spLocks noGrp="1"/>
          </p:cNvSpPr>
          <p:nvPr>
            <p:ph type="body" idx="2"/>
          </p:nvPr>
        </p:nvSpPr>
        <p:spPr>
          <a:xfrm>
            <a:off x="381000" y="1676400"/>
            <a:ext cx="4267200" cy="4876800"/>
          </a:xfrm>
        </p:spPr>
        <p:txBody>
          <a:bodyPr>
            <a:normAutofit/>
          </a:bodyPr>
          <a:lstStyle/>
          <a:p>
            <a:r>
              <a:rPr lang="en-US" sz="3200" dirty="0" smtClean="0">
                <a:latin typeface="Times New Roman" pitchFamily="18" charset="0"/>
                <a:cs typeface="Times New Roman" pitchFamily="18" charset="0"/>
              </a:rPr>
              <a:t>Interest should be the motive for all work</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Rejected the idea of simply learning from texts/ lectures in a structured/ restrictive classroom setting </a:t>
            </a:r>
          </a:p>
          <a:p>
            <a:endParaRPr lang="en-US" dirty="0"/>
          </a:p>
        </p:txBody>
      </p:sp>
      <p:pic>
        <p:nvPicPr>
          <p:cNvPr id="7" name="Content Placeholder 6" descr="classroom.jpg"/>
          <p:cNvPicPr>
            <a:picLocks noGrp="1" noChangeAspect="1"/>
          </p:cNvPicPr>
          <p:nvPr>
            <p:ph sz="quarter" idx="1"/>
          </p:nvPr>
        </p:nvPicPr>
        <p:blipFill>
          <a:blip r:embed="rId2" cstate="print"/>
          <a:stretch>
            <a:fillRect/>
          </a:stretch>
        </p:blipFill>
        <p:spPr>
          <a:xfrm>
            <a:off x="4800600" y="1676400"/>
            <a:ext cx="4038600" cy="3886200"/>
          </a:xfrm>
        </p:spPr>
      </p:pic>
    </p:spTree>
  </p:cSld>
  <p:clrMapOvr>
    <a:masterClrMapping/>
  </p:clrMapOvr>
  <p:transition xmlns:p14="http://schemas.microsoft.com/office/powerpoint/2010/main">
    <p:wip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Education for citizens in a democratic society</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600200"/>
            <a:ext cx="8382000" cy="4876800"/>
          </a:xfrm>
        </p:spPr>
        <p:txBody>
          <a:bodyPr>
            <a:normAutofit fontScale="85000" lnSpcReduction="20000"/>
          </a:bodyPr>
          <a:lstStyle/>
          <a:p>
            <a:pPr>
              <a:buNone/>
            </a:pPr>
            <a:r>
              <a:rPr lang="en-US" dirty="0" smtClean="0">
                <a:latin typeface="Times New Roman" pitchFamily="18" charset="0"/>
                <a:cs typeface="Times New Roman" pitchFamily="18" charset="0"/>
              </a:rPr>
              <a:t>-Known </a:t>
            </a:r>
            <a:r>
              <a:rPr lang="en-US" dirty="0">
                <a:latin typeface="Times New Roman" pitchFamily="18" charset="0"/>
                <a:cs typeface="Times New Roman" pitchFamily="18" charset="0"/>
              </a:rPr>
              <a:t>for his advocacy of democracy, Dewey considered two fundamental elements—schools and </a:t>
            </a:r>
            <a:r>
              <a:rPr lang="en-US" dirty="0" smtClean="0">
                <a:latin typeface="Times New Roman" pitchFamily="18" charset="0"/>
                <a:cs typeface="Times New Roman" pitchFamily="18" charset="0"/>
              </a:rPr>
              <a:t>civil society as being </a:t>
            </a:r>
            <a:r>
              <a:rPr lang="en-US" dirty="0">
                <a:latin typeface="Times New Roman" pitchFamily="18" charset="0"/>
                <a:cs typeface="Times New Roman" pitchFamily="18" charset="0"/>
              </a:rPr>
              <a:t>major topics needing attention and </a:t>
            </a:r>
            <a:r>
              <a:rPr lang="en-US" dirty="0" smtClean="0">
                <a:latin typeface="Times New Roman" pitchFamily="18" charset="0"/>
                <a:cs typeface="Times New Roman" pitchFamily="18" charset="0"/>
              </a:rPr>
              <a:t>reconstruction</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-Dewey </a:t>
            </a:r>
            <a:r>
              <a:rPr lang="en-US" dirty="0">
                <a:latin typeface="Times New Roman" pitchFamily="18" charset="0"/>
                <a:cs typeface="Times New Roman" pitchFamily="18" charset="0"/>
              </a:rPr>
              <a:t>asserted that complete democracy was to be obtained not </a:t>
            </a:r>
            <a:r>
              <a:rPr lang="en-US" dirty="0" smtClean="0">
                <a:latin typeface="Times New Roman" pitchFamily="18" charset="0"/>
                <a:cs typeface="Times New Roman" pitchFamily="18" charset="0"/>
              </a:rPr>
              <a:t>through voting but </a:t>
            </a:r>
            <a:r>
              <a:rPr lang="en-US" dirty="0">
                <a:latin typeface="Times New Roman" pitchFamily="18" charset="0"/>
                <a:cs typeface="Times New Roman" pitchFamily="18" charset="0"/>
              </a:rPr>
              <a:t>also by ensuring </a:t>
            </a:r>
            <a:r>
              <a:rPr lang="en-US" dirty="0" smtClean="0">
                <a:latin typeface="Times New Roman" pitchFamily="18" charset="0"/>
                <a:cs typeface="Times New Roman" pitchFamily="18" charset="0"/>
              </a:rPr>
              <a:t>there </a:t>
            </a:r>
            <a:r>
              <a:rPr lang="en-US" dirty="0">
                <a:latin typeface="Times New Roman" pitchFamily="18" charset="0"/>
                <a:cs typeface="Times New Roman" pitchFamily="18" charset="0"/>
              </a:rPr>
              <a:t>exists a fully formed </a:t>
            </a:r>
            <a:r>
              <a:rPr lang="en-US" dirty="0" smtClean="0">
                <a:latin typeface="Times New Roman" pitchFamily="18" charset="0"/>
                <a:cs typeface="Times New Roman" pitchFamily="18" charset="0"/>
              </a:rPr>
              <a:t>public opinion, </a:t>
            </a:r>
            <a:r>
              <a:rPr lang="en-US" dirty="0">
                <a:latin typeface="Times New Roman" pitchFamily="18" charset="0"/>
                <a:cs typeface="Times New Roman" pitchFamily="18" charset="0"/>
              </a:rPr>
              <a:t>accomplished by </a:t>
            </a:r>
            <a:r>
              <a:rPr lang="en-US" dirty="0" smtClean="0">
                <a:latin typeface="Times New Roman" pitchFamily="18" charset="0"/>
                <a:cs typeface="Times New Roman" pitchFamily="18" charset="0"/>
              </a:rPr>
              <a:t>communication </a:t>
            </a:r>
            <a:r>
              <a:rPr lang="en-US" dirty="0">
                <a:latin typeface="Times New Roman" pitchFamily="18" charset="0"/>
                <a:cs typeface="Times New Roman" pitchFamily="18" charset="0"/>
              </a:rPr>
              <a:t>among citizens, experts, and </a:t>
            </a:r>
            <a:r>
              <a:rPr lang="en-US" dirty="0" smtClean="0">
                <a:latin typeface="Times New Roman" pitchFamily="18" charset="0"/>
                <a:cs typeface="Times New Roman" pitchFamily="18" charset="0"/>
              </a:rPr>
              <a:t>politicians (with </a:t>
            </a:r>
            <a:r>
              <a:rPr lang="en-US" dirty="0">
                <a:latin typeface="Times New Roman" pitchFamily="18" charset="0"/>
                <a:cs typeface="Times New Roman" pitchFamily="18" charset="0"/>
              </a:rPr>
              <a:t>the latter being accountable for the policies they </a:t>
            </a:r>
            <a:r>
              <a:rPr lang="en-US" dirty="0" smtClean="0">
                <a:latin typeface="Times New Roman" pitchFamily="18" charset="0"/>
                <a:cs typeface="Times New Roman" pitchFamily="18" charset="0"/>
              </a:rPr>
              <a:t>adopt)</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-In order for this to take place, citizens must be properly educated (must take ownership of their education) and participate in social activities that encourage growth and sustainability of the educational system </a:t>
            </a:r>
            <a:endParaRPr lang="en-US" dirty="0">
              <a:latin typeface="Times New Roman" pitchFamily="18" charset="0"/>
              <a:cs typeface="Times New Roman" pitchFamily="18" charset="0"/>
            </a:endParaRP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1143000"/>
            <a:ext cx="8001000" cy="3352799"/>
          </a:xfrm>
        </p:spPr>
        <p:txBody>
          <a:bodyPr>
            <a:normAutofit fontScale="90000"/>
          </a:bodyPr>
          <a:lstStyle/>
          <a:p>
            <a:r>
              <a:rPr lang="en-US" dirty="0" smtClean="0">
                <a:latin typeface="Times New Roman" pitchFamily="18" charset="0"/>
                <a:cs typeface="Times New Roman" pitchFamily="18" charset="0"/>
              </a:rPr>
              <a:t> "Education is a social process; education is growth; education is not a preparation for life but is life itself."</a:t>
            </a:r>
            <a:r>
              <a:rPr lang="en-US" dirty="0" smtClean="0"/>
              <a:t> </a:t>
            </a:r>
            <a:br>
              <a:rPr lang="en-US" dirty="0" smtClean="0"/>
            </a:br>
            <a:r>
              <a:rPr lang="en-US" dirty="0" smtClean="0"/>
              <a:t/>
            </a:r>
            <a:br>
              <a:rPr lang="en-US" dirty="0" smtClean="0"/>
            </a:br>
            <a:r>
              <a:rPr lang="en-US" dirty="0" smtClean="0">
                <a:latin typeface="Times New Roman" pitchFamily="18" charset="0"/>
                <a:cs typeface="Times New Roman" pitchFamily="18" charset="0"/>
              </a:rPr>
              <a:t>- Dewey </a:t>
            </a:r>
            <a:endParaRPr lang="en-US" dirty="0">
              <a:latin typeface="Times New Roman" pitchFamily="18" charset="0"/>
              <a:cs typeface="Times New Roman" pitchFamily="18" charset="0"/>
            </a:endParaRPr>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10629</TotalTime>
  <Words>221</Words>
  <Application>Microsoft Macintosh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John Dewey</vt:lpstr>
      <vt:lpstr>John Dewey</vt:lpstr>
      <vt:lpstr>Dewey was confronted with a system of education that looked like… </vt:lpstr>
      <vt:lpstr>What changes did he want to see?  - Education centered around student interest  - Education that included real/active experiences  -Curriculum is written/directed by student interest (curiosity drives student learning)  </vt:lpstr>
      <vt:lpstr>Applicable Results through instruction = Best education possible </vt:lpstr>
      <vt:lpstr>Applicable Results through instruction = Best education possible </vt:lpstr>
      <vt:lpstr>Education for citizens in a democratic society</vt:lpstr>
      <vt:lpstr> "Education is a social process; education is growth; education is not a preparation for life but is life itself."   - Dewey </vt:lpstr>
    </vt:vector>
  </TitlesOfParts>
  <Company>Austin Independent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Dewey</dc:title>
  <dc:creator>Windows User</dc:creator>
  <cp:lastModifiedBy>Lucy</cp:lastModifiedBy>
  <cp:revision>21</cp:revision>
  <dcterms:created xsi:type="dcterms:W3CDTF">2013-10-17T19:13:46Z</dcterms:created>
  <dcterms:modified xsi:type="dcterms:W3CDTF">2015-11-04T01:55:51Z</dcterms:modified>
</cp:coreProperties>
</file>