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3" r:id="rId5"/>
    <p:sldId id="261" r:id="rId6"/>
    <p:sldId id="262" r:id="rId7"/>
    <p:sldId id="265" r:id="rId8"/>
    <p:sldId id="258" r:id="rId9"/>
    <p:sldId id="259"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648" y="-104"/>
      </p:cViewPr>
      <p:guideLst>
        <p:guide orient="horz" pos="2160"/>
        <p:guide pos="2880"/>
      </p:guideLst>
    </p:cSldViewPr>
  </p:slideViewPr>
  <p:notesTextViewPr>
    <p:cViewPr>
      <p:scale>
        <a:sx n="100" d="100"/>
        <a:sy n="100" d="100"/>
      </p:scale>
      <p:origin x="0" y="0"/>
    </p:cViewPr>
  </p:notesTextViewPr>
  <p:sorterViewPr>
    <p:cViewPr>
      <p:scale>
        <a:sx n="106" d="100"/>
        <a:sy n="10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9/1/15</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9/1/15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9/1/15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9/1/15</a:t>
            </a:fld>
            <a:endParaRPr lang="en-US" dirty="0"/>
          </a:p>
        </p:txBody>
      </p:sp>
      <p:sp>
        <p:nvSpPr>
          <p:cNvPr id="6" name="Footer Placeholder 5"/>
          <p:cNvSpPr>
            <a:spLocks noGrp="1"/>
          </p:cNvSpPr>
          <p:nvPr>
            <p:ph type="ftr" sz="quarter" idx="11"/>
          </p:nvPr>
        </p:nvSpPr>
        <p:spPr>
          <a:xfrm>
            <a:off x="3859305" y="6423585"/>
            <a:ext cx="3316941" cy="365125"/>
          </a:xfrm>
        </p:spPr>
        <p:txBody>
          <a:bodyPr/>
          <a:lstStyle/>
          <a:p>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9/1/15</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9/1/15</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dirty="0" smtClean="0"/>
              <a:t>Drag picture to placeholder or click icon to add</a:t>
            </a:r>
            <a:endParaRPr dirty="0"/>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9/1/15</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dirty="0" smtClean="0"/>
              <a:t>Drag picture to placeholder or click icon to add</a:t>
            </a:r>
            <a:endParaRPr dirty="0"/>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dirty="0" smtClean="0"/>
              <a:t>Drag picture to placeholder or click icon to add</a:t>
            </a:r>
            <a:endParaRPr dirty="0"/>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9/1/15</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dirty="0" smtClean="0"/>
              <a:t>Drag picture to placeholder or click icon to add</a:t>
            </a:r>
            <a:endParaRPr dirty="0"/>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9/1/15</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dirty="0" smtClean="0"/>
              <a:t>Drag picture to placeholder or click icon to add</a:t>
            </a:r>
            <a:endParaRPr dirty="0"/>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dirty="0" smtClean="0"/>
              <a:t>Drag picture to placeholder or click icon to add</a:t>
            </a:r>
            <a:endParaRPr dirty="0"/>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9/1/15</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9/1/15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9/1/15</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Justice, Human Nature, &amp; </a:t>
            </a:r>
            <a:r>
              <a:rPr lang="en-US" i="1" dirty="0" smtClean="0"/>
              <a:t>The Republic </a:t>
            </a:r>
            <a:endParaRPr lang="en-US" i="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099028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cs typeface="Times"/>
              </a:rPr>
              <a:t>Intro to </a:t>
            </a:r>
            <a:r>
              <a:rPr lang="en-US" i="1" dirty="0">
                <a:latin typeface="+mn-lt"/>
                <a:cs typeface="Times"/>
              </a:rPr>
              <a:t>The Republic</a:t>
            </a:r>
            <a:endParaRPr lang="en-US" dirty="0">
              <a:latin typeface="+mn-lt"/>
            </a:endParaRPr>
          </a:p>
        </p:txBody>
      </p:sp>
      <p:sp>
        <p:nvSpPr>
          <p:cNvPr id="3" name="Content Placeholder 2"/>
          <p:cNvSpPr>
            <a:spLocks noGrp="1"/>
          </p:cNvSpPr>
          <p:nvPr>
            <p:ph idx="1"/>
          </p:nvPr>
        </p:nvSpPr>
        <p:spPr/>
        <p:txBody>
          <a:bodyPr>
            <a:normAutofit fontScale="92500"/>
          </a:bodyPr>
          <a:lstStyle/>
          <a:p>
            <a:r>
              <a:rPr lang="en-US" sz="3200" dirty="0">
                <a:cs typeface="Times"/>
              </a:rPr>
              <a:t>Given what we know about </a:t>
            </a:r>
            <a:r>
              <a:rPr lang="en-US" sz="3200" b="1" dirty="0">
                <a:cs typeface="Times"/>
              </a:rPr>
              <a:t>Human </a:t>
            </a:r>
            <a:r>
              <a:rPr lang="en-US" sz="3200" b="1" dirty="0" smtClean="0">
                <a:cs typeface="Times"/>
              </a:rPr>
              <a:t>Nature </a:t>
            </a:r>
            <a:r>
              <a:rPr lang="en-US" sz="3200" dirty="0" smtClean="0">
                <a:cs typeface="Times"/>
              </a:rPr>
              <a:t>(through your experience, history, various ethical viewpoints), consider: </a:t>
            </a:r>
            <a:r>
              <a:rPr lang="en-US" sz="3200" dirty="0" smtClean="0">
                <a:solidFill>
                  <a:schemeClr val="tx2">
                    <a:lumMod val="75000"/>
                    <a:lumOff val="25000"/>
                  </a:schemeClr>
                </a:solidFill>
                <a:cs typeface="Times"/>
              </a:rPr>
              <a:t>What </a:t>
            </a:r>
            <a:r>
              <a:rPr lang="en-US" sz="3200" dirty="0">
                <a:solidFill>
                  <a:schemeClr val="tx2">
                    <a:lumMod val="75000"/>
                    <a:lumOff val="25000"/>
                  </a:schemeClr>
                </a:solidFill>
                <a:cs typeface="Times"/>
              </a:rPr>
              <a:t>is the best form of government to live productively within a group of people?  </a:t>
            </a:r>
          </a:p>
          <a:p>
            <a:r>
              <a:rPr lang="en-US" sz="3200" dirty="0" smtClean="0"/>
              <a:t>How do you define</a:t>
            </a:r>
            <a:r>
              <a:rPr lang="en-US" sz="3200" b="1" dirty="0" smtClean="0">
                <a:solidFill>
                  <a:srgbClr val="75367A"/>
                </a:solidFill>
              </a:rPr>
              <a:t> justice </a:t>
            </a:r>
            <a:r>
              <a:rPr lang="en-US" sz="3200" dirty="0" smtClean="0"/>
              <a:t>and what purpose does it serve in a community? </a:t>
            </a:r>
            <a:endParaRPr lang="en-US" sz="3200" dirty="0"/>
          </a:p>
        </p:txBody>
      </p:sp>
    </p:spTree>
    <p:extLst>
      <p:ext uri="{BB962C8B-B14F-4D97-AF65-F5344CB8AC3E}">
        <p14:creationId xmlns:p14="http://schemas.microsoft.com/office/powerpoint/2010/main" val="2632976231"/>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Nature (recap) </a:t>
            </a:r>
            <a:endParaRPr lang="en-US" dirty="0"/>
          </a:p>
        </p:txBody>
      </p:sp>
      <p:sp>
        <p:nvSpPr>
          <p:cNvPr id="3" name="Content Placeholder 2"/>
          <p:cNvSpPr>
            <a:spLocks noGrp="1"/>
          </p:cNvSpPr>
          <p:nvPr>
            <p:ph idx="1"/>
          </p:nvPr>
        </p:nvSpPr>
        <p:spPr/>
        <p:txBody>
          <a:bodyPr>
            <a:normAutofit fontScale="92500" lnSpcReduction="20000"/>
          </a:bodyPr>
          <a:lstStyle/>
          <a:p>
            <a:r>
              <a:rPr lang="en-US" sz="3200" b="1" dirty="0">
                <a:latin typeface="+mj-lt"/>
                <a:cs typeface="Times"/>
              </a:rPr>
              <a:t>Human nature</a:t>
            </a:r>
            <a:r>
              <a:rPr lang="en-US" sz="3200" dirty="0">
                <a:latin typeface="+mj-lt"/>
                <a:cs typeface="Times"/>
              </a:rPr>
              <a:t> refers to the distinguishing characteristics—including ways of thinking, feeling and acting—which humans tend to have </a:t>
            </a:r>
            <a:r>
              <a:rPr lang="en-US" sz="3200" b="1" dirty="0">
                <a:latin typeface="+mj-lt"/>
                <a:cs typeface="Times"/>
              </a:rPr>
              <a:t>naturally</a:t>
            </a:r>
            <a:r>
              <a:rPr lang="en-US" sz="3200" dirty="0">
                <a:latin typeface="+mj-lt"/>
                <a:cs typeface="Times"/>
              </a:rPr>
              <a:t>, </a:t>
            </a:r>
            <a:r>
              <a:rPr lang="en-US" sz="3200" b="1" dirty="0">
                <a:latin typeface="+mj-lt"/>
                <a:cs typeface="Times"/>
              </a:rPr>
              <a:t>independently of the influence of culture</a:t>
            </a:r>
            <a:r>
              <a:rPr lang="en-US" sz="3200" dirty="0" smtClean="0">
                <a:latin typeface="+mj-lt"/>
                <a:cs typeface="Times"/>
              </a:rPr>
              <a:t>.</a:t>
            </a:r>
          </a:p>
          <a:p>
            <a:r>
              <a:rPr lang="en-US" sz="3200" dirty="0" smtClean="0">
                <a:latin typeface="+mj-lt"/>
                <a:cs typeface="Times"/>
              </a:rPr>
              <a:t>It is important to understand what you believe to be true about HN when discussing ideal forms of government  </a:t>
            </a:r>
            <a:endParaRPr lang="en-US" dirty="0">
              <a:latin typeface="+mj-lt"/>
            </a:endParaRPr>
          </a:p>
        </p:txBody>
      </p:sp>
    </p:spTree>
    <p:extLst>
      <p:ext uri="{BB962C8B-B14F-4D97-AF65-F5344CB8AC3E}">
        <p14:creationId xmlns:p14="http://schemas.microsoft.com/office/powerpoint/2010/main" val="528728588"/>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Times"/>
              </a:rPr>
              <a:t>Thomas Hobbes </a:t>
            </a:r>
            <a:endParaRPr lang="en-US" dirty="0"/>
          </a:p>
        </p:txBody>
      </p:sp>
      <p:sp>
        <p:nvSpPr>
          <p:cNvPr id="3" name="Content Placeholder 2"/>
          <p:cNvSpPr>
            <a:spLocks noGrp="1"/>
          </p:cNvSpPr>
          <p:nvPr>
            <p:ph idx="1"/>
          </p:nvPr>
        </p:nvSpPr>
        <p:spPr>
          <a:xfrm>
            <a:off x="498474" y="1375758"/>
            <a:ext cx="7556313" cy="5200665"/>
          </a:xfrm>
        </p:spPr>
        <p:txBody>
          <a:bodyPr>
            <a:normAutofit fontScale="92500" lnSpcReduction="10000"/>
          </a:bodyPr>
          <a:lstStyle/>
          <a:p>
            <a:r>
              <a:rPr lang="da-DK" sz="2400" dirty="0">
                <a:solidFill>
                  <a:srgbClr val="252525"/>
                </a:solidFill>
                <a:cs typeface="Times" panose="02020603050405020304" pitchFamily="18" charset="0"/>
              </a:rPr>
              <a:t>April 1588 –  December 1679</a:t>
            </a:r>
          </a:p>
          <a:p>
            <a:r>
              <a:rPr lang="en-US" sz="2400" dirty="0">
                <a:cs typeface="Times" panose="02020603050405020304" pitchFamily="18" charset="0"/>
              </a:rPr>
              <a:t>English philosopher, best known for his work on political philosophy </a:t>
            </a:r>
          </a:p>
          <a:p>
            <a:r>
              <a:rPr lang="en-US" sz="2400" dirty="0">
                <a:cs typeface="Times" panose="02020603050405020304" pitchFamily="18" charset="0"/>
              </a:rPr>
              <a:t>His 1651 book </a:t>
            </a:r>
            <a:r>
              <a:rPr lang="en-US" sz="2400" i="1" dirty="0">
                <a:cs typeface="Times" panose="02020603050405020304" pitchFamily="18" charset="0"/>
              </a:rPr>
              <a:t>Leviathan</a:t>
            </a:r>
            <a:r>
              <a:rPr lang="en-US" sz="2400" dirty="0">
                <a:cs typeface="Times" panose="02020603050405020304" pitchFamily="18" charset="0"/>
              </a:rPr>
              <a:t> established </a:t>
            </a:r>
            <a:r>
              <a:rPr lang="en-US" sz="2400" b="1" dirty="0">
                <a:cs typeface="Times" panose="02020603050405020304" pitchFamily="18" charset="0"/>
              </a:rPr>
              <a:t>social contract</a:t>
            </a:r>
            <a:r>
              <a:rPr lang="en-US" sz="2400" dirty="0">
                <a:cs typeface="Times" panose="02020603050405020304" pitchFamily="18" charset="0"/>
              </a:rPr>
              <a:t> theory, the foundation of most later Western political philosophy</a:t>
            </a:r>
          </a:p>
          <a:p>
            <a:r>
              <a:rPr lang="en-US" sz="2400" dirty="0">
                <a:solidFill>
                  <a:srgbClr val="252525"/>
                </a:solidFill>
                <a:cs typeface="Times" panose="02020603050405020304" pitchFamily="18" charset="0"/>
              </a:rPr>
              <a:t>The right of the individual; the natural </a:t>
            </a:r>
            <a:r>
              <a:rPr lang="en-US" sz="2400" b="1" dirty="0">
                <a:solidFill>
                  <a:srgbClr val="252525"/>
                </a:solidFill>
                <a:cs typeface="Times" panose="02020603050405020304" pitchFamily="18" charset="0"/>
              </a:rPr>
              <a:t>equality</a:t>
            </a:r>
            <a:r>
              <a:rPr lang="en-US" sz="2400" dirty="0">
                <a:solidFill>
                  <a:srgbClr val="252525"/>
                </a:solidFill>
                <a:cs typeface="Times" panose="02020603050405020304" pitchFamily="18" charset="0"/>
              </a:rPr>
              <a:t> of all men; the artificial character of the political order </a:t>
            </a:r>
          </a:p>
          <a:p>
            <a:r>
              <a:rPr lang="en-US" sz="2400" dirty="0">
                <a:solidFill>
                  <a:srgbClr val="252525"/>
                </a:solidFill>
                <a:cs typeface="Times" panose="02020603050405020304" pitchFamily="18" charset="0"/>
              </a:rPr>
              <a:t>The view that all legitimate political power must be "representative" and based on the consent of the people; and a liberal interpretation of law which leaves people free to do whatever the law does not explicitly forbid</a:t>
            </a:r>
            <a:endParaRPr lang="en-US" sz="2400" dirty="0">
              <a:cs typeface="Times" panose="02020603050405020304" pitchFamily="18" charset="0"/>
            </a:endParaRPr>
          </a:p>
          <a:p>
            <a:endParaRPr lang="en-US" dirty="0"/>
          </a:p>
        </p:txBody>
      </p:sp>
    </p:spTree>
    <p:extLst>
      <p:ext uri="{BB962C8B-B14F-4D97-AF65-F5344CB8AC3E}">
        <p14:creationId xmlns:p14="http://schemas.microsoft.com/office/powerpoint/2010/main" val="182227464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cs typeface="Times New Roman" panose="02020603050405020304" pitchFamily="18" charset="0"/>
              </a:rPr>
              <a:t>State of Nature </a:t>
            </a:r>
            <a:endParaRPr lang="en-US" dirty="0">
              <a:latin typeface="+mn-lt"/>
            </a:endParaRPr>
          </a:p>
        </p:txBody>
      </p:sp>
      <p:sp>
        <p:nvSpPr>
          <p:cNvPr id="3" name="Content Placeholder 2"/>
          <p:cNvSpPr>
            <a:spLocks noGrp="1"/>
          </p:cNvSpPr>
          <p:nvPr>
            <p:ph idx="1"/>
          </p:nvPr>
        </p:nvSpPr>
        <p:spPr/>
        <p:txBody>
          <a:bodyPr>
            <a:normAutofit lnSpcReduction="10000"/>
          </a:bodyPr>
          <a:lstStyle/>
          <a:p>
            <a:r>
              <a:rPr lang="en-US" sz="2800" dirty="0">
                <a:solidFill>
                  <a:srgbClr val="000000"/>
                </a:solidFill>
                <a:ea typeface="Times New Roman"/>
              </a:rPr>
              <a:t> </a:t>
            </a:r>
            <a:r>
              <a:rPr lang="en-US" sz="2800" dirty="0" smtClean="0">
                <a:solidFill>
                  <a:srgbClr val="000000"/>
                </a:solidFill>
                <a:ea typeface="Times New Roman"/>
              </a:rPr>
              <a:t>There </a:t>
            </a:r>
            <a:r>
              <a:rPr lang="en-US" sz="2800" dirty="0">
                <a:solidFill>
                  <a:srgbClr val="000000"/>
                </a:solidFill>
                <a:ea typeface="Times New Roman"/>
              </a:rPr>
              <a:t>are no rights in the state of nature, only freedoms, and it is the contract that creates rights and obligations. In other versions the opposite occurs: the contract imposes restrictions upon individuals that curtail their natural rights. </a:t>
            </a:r>
            <a:endParaRPr lang="en-US" sz="2800" dirty="0" smtClean="0">
              <a:solidFill>
                <a:srgbClr val="000000"/>
              </a:solidFill>
              <a:ea typeface="Times New Roman"/>
            </a:endParaRPr>
          </a:p>
          <a:p>
            <a:r>
              <a:rPr lang="en-US" sz="2800" dirty="0" smtClean="0">
                <a:solidFill>
                  <a:srgbClr val="000000"/>
                </a:solidFill>
                <a:ea typeface="Times New Roman"/>
                <a:cs typeface="Times New Roman" panose="02020603050405020304" pitchFamily="18" charset="0"/>
              </a:rPr>
              <a:t>In the state of nature every man is susceptible to equal threat from one another </a:t>
            </a:r>
            <a:endParaRPr lang="en-US" sz="2800" dirty="0">
              <a:cs typeface="Times New Roman" panose="02020603050405020304" pitchFamily="18" charset="0"/>
            </a:endParaRPr>
          </a:p>
          <a:p>
            <a:endParaRPr lang="en-US" dirty="0"/>
          </a:p>
        </p:txBody>
      </p:sp>
    </p:spTree>
    <p:extLst>
      <p:ext uri="{BB962C8B-B14F-4D97-AF65-F5344CB8AC3E}">
        <p14:creationId xmlns:p14="http://schemas.microsoft.com/office/powerpoint/2010/main" val="234241817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Times"/>
              </a:rPr>
              <a:t>Social Contract Theory </a:t>
            </a:r>
            <a:endParaRPr lang="en-US" dirty="0"/>
          </a:p>
        </p:txBody>
      </p:sp>
      <p:sp>
        <p:nvSpPr>
          <p:cNvPr id="3" name="Content Placeholder 2"/>
          <p:cNvSpPr>
            <a:spLocks noGrp="1"/>
          </p:cNvSpPr>
          <p:nvPr>
            <p:ph idx="1"/>
          </p:nvPr>
        </p:nvSpPr>
        <p:spPr>
          <a:xfrm>
            <a:off x="498474" y="1845136"/>
            <a:ext cx="7556313" cy="4144963"/>
          </a:xfrm>
        </p:spPr>
        <p:txBody>
          <a:bodyPr>
            <a:normAutofit fontScale="92500"/>
          </a:bodyPr>
          <a:lstStyle/>
          <a:p>
            <a:r>
              <a:rPr lang="en-US" b="1" dirty="0">
                <a:cs typeface="Times"/>
              </a:rPr>
              <a:t> </a:t>
            </a:r>
            <a:r>
              <a:rPr lang="en-US" sz="2800" dirty="0" smtClean="0">
                <a:cs typeface="Times"/>
              </a:rPr>
              <a:t>Addresses </a:t>
            </a:r>
            <a:r>
              <a:rPr lang="en-US" sz="2800" dirty="0">
                <a:cs typeface="Times"/>
              </a:rPr>
              <a:t>the questions of the origin of society and the legitimacy of the authority of the state over the </a:t>
            </a:r>
            <a:r>
              <a:rPr lang="en-US" sz="2800" b="1" dirty="0">
                <a:cs typeface="Times"/>
              </a:rPr>
              <a:t>individual</a:t>
            </a:r>
            <a:r>
              <a:rPr lang="en-US" sz="2800" dirty="0">
                <a:cs typeface="Times"/>
              </a:rPr>
              <a:t> </a:t>
            </a:r>
          </a:p>
          <a:p>
            <a:r>
              <a:rPr lang="en-US" sz="2800" dirty="0">
                <a:cs typeface="Times"/>
              </a:rPr>
              <a:t>Social contract arguments typically posit that individuals have consented, either explicitly or tacitly, to surrender some of their freedoms and submit to the authority of the ruler (or to the decision of a majority), in exchange for protection of their remaining rights</a:t>
            </a:r>
          </a:p>
          <a:p>
            <a:endParaRPr lang="en-US" dirty="0"/>
          </a:p>
          <a:p>
            <a:endParaRPr lang="en-US" dirty="0"/>
          </a:p>
        </p:txBody>
      </p:sp>
    </p:spTree>
    <p:extLst>
      <p:ext uri="{BB962C8B-B14F-4D97-AF65-F5344CB8AC3E}">
        <p14:creationId xmlns:p14="http://schemas.microsoft.com/office/powerpoint/2010/main" val="2099650543"/>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Egoist Ethics</a:t>
            </a:r>
            <a:r>
              <a:rPr lang="en-US" dirty="0" smtClean="0"/>
              <a:t>- What was Hobbes assuming about human nature? </a:t>
            </a:r>
            <a:endParaRPr lang="en-US" dirty="0"/>
          </a:p>
        </p:txBody>
      </p:sp>
      <p:sp>
        <p:nvSpPr>
          <p:cNvPr id="3" name="Content Placeholder 2"/>
          <p:cNvSpPr>
            <a:spLocks noGrp="1"/>
          </p:cNvSpPr>
          <p:nvPr>
            <p:ph idx="1"/>
          </p:nvPr>
        </p:nvSpPr>
        <p:spPr/>
        <p:txBody>
          <a:bodyPr/>
          <a:lstStyle/>
          <a:p>
            <a:r>
              <a:rPr lang="en-US" sz="2800" dirty="0">
                <a:cs typeface="Times"/>
              </a:rPr>
              <a:t>The theory that one’s self is, or should be, the motivation and the goal of one’s own action (i.e., your action is morally correct if you are looking out for your own interests)</a:t>
            </a:r>
          </a:p>
          <a:p>
            <a:endParaRPr lang="en-US" dirty="0"/>
          </a:p>
        </p:txBody>
      </p:sp>
    </p:spTree>
    <p:extLst>
      <p:ext uri="{BB962C8B-B14F-4D97-AF65-F5344CB8AC3E}">
        <p14:creationId xmlns:p14="http://schemas.microsoft.com/office/powerpoint/2010/main" val="22822073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Ethics &amp; Kantian ethics </a:t>
            </a:r>
            <a:endParaRPr lang="en-US" dirty="0"/>
          </a:p>
        </p:txBody>
      </p:sp>
      <p:sp>
        <p:nvSpPr>
          <p:cNvPr id="3" name="Content Placeholder 2"/>
          <p:cNvSpPr>
            <a:spLocks noGrp="1"/>
          </p:cNvSpPr>
          <p:nvPr>
            <p:ph idx="1"/>
          </p:nvPr>
        </p:nvSpPr>
        <p:spPr>
          <a:xfrm>
            <a:off x="317526" y="1209457"/>
            <a:ext cx="7737261" cy="5382083"/>
          </a:xfrm>
        </p:spPr>
        <p:txBody>
          <a:bodyPr>
            <a:normAutofit/>
          </a:bodyPr>
          <a:lstStyle/>
          <a:p>
            <a:r>
              <a:rPr lang="en-US" sz="2400" b="1" dirty="0">
                <a:cs typeface="Times"/>
              </a:rPr>
              <a:t>Utility</a:t>
            </a:r>
            <a:r>
              <a:rPr lang="en-US" sz="2400" dirty="0">
                <a:cs typeface="Times"/>
              </a:rPr>
              <a:t> </a:t>
            </a:r>
          </a:p>
          <a:p>
            <a:r>
              <a:rPr lang="en-US" sz="2400" dirty="0">
                <a:cs typeface="Times"/>
              </a:rPr>
              <a:t>holds that the proper course of action is the one that maximizes utility, usually defined as maximizing total benefit and reducing suffering or the negatives  </a:t>
            </a:r>
            <a:endParaRPr lang="en-US" sz="2400" b="1" dirty="0" smtClean="0">
              <a:cs typeface="Times"/>
            </a:endParaRPr>
          </a:p>
          <a:p>
            <a:r>
              <a:rPr lang="en-US" sz="2400" b="1" dirty="0" smtClean="0">
                <a:cs typeface="Times"/>
              </a:rPr>
              <a:t>Kantian</a:t>
            </a:r>
            <a:endParaRPr lang="en-US" sz="2400" b="1" dirty="0">
              <a:cs typeface="Times"/>
            </a:endParaRPr>
          </a:p>
          <a:p>
            <a:r>
              <a:rPr lang="en-US" sz="2400" dirty="0" smtClean="0">
                <a:cs typeface="Times"/>
              </a:rPr>
              <a:t>Central </a:t>
            </a:r>
            <a:r>
              <a:rPr lang="en-US" sz="2400" dirty="0">
                <a:cs typeface="Times"/>
              </a:rPr>
              <a:t>to Kant's construction of the moral law is the </a:t>
            </a:r>
            <a:r>
              <a:rPr lang="en-US" sz="2400" b="1" dirty="0">
                <a:cs typeface="Times"/>
              </a:rPr>
              <a:t>categorical imperative </a:t>
            </a:r>
            <a:r>
              <a:rPr lang="en-US" sz="2400" dirty="0">
                <a:cs typeface="Times"/>
              </a:rPr>
              <a:t>which acts on all people, regardless of their interests or desires (i.e., can your action be prescribed as a universal action for all people?) </a:t>
            </a:r>
          </a:p>
          <a:p>
            <a:r>
              <a:rPr lang="en-US" sz="2400" dirty="0">
                <a:cs typeface="Times"/>
              </a:rPr>
              <a:t>No person can be used as a means to an end </a:t>
            </a:r>
          </a:p>
          <a:p>
            <a:endParaRPr lang="en-US" dirty="0"/>
          </a:p>
        </p:txBody>
      </p:sp>
    </p:spTree>
    <p:extLst>
      <p:ext uri="{BB962C8B-B14F-4D97-AF65-F5344CB8AC3E}">
        <p14:creationId xmlns:p14="http://schemas.microsoft.com/office/powerpoint/2010/main" val="2076124097"/>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 </a:t>
            </a:r>
            <a:endParaRPr lang="en-US" dirty="0"/>
          </a:p>
        </p:txBody>
      </p:sp>
      <p:sp>
        <p:nvSpPr>
          <p:cNvPr id="3" name="Content Placeholder 2"/>
          <p:cNvSpPr>
            <a:spLocks noGrp="1"/>
          </p:cNvSpPr>
          <p:nvPr>
            <p:ph idx="1"/>
          </p:nvPr>
        </p:nvSpPr>
        <p:spPr>
          <a:xfrm>
            <a:off x="226804" y="1375758"/>
            <a:ext cx="7827983" cy="4750405"/>
          </a:xfrm>
        </p:spPr>
        <p:txBody>
          <a:bodyPr/>
          <a:lstStyle/>
          <a:p>
            <a:r>
              <a:rPr lang="en-US" sz="2800" dirty="0">
                <a:latin typeface="+mj-lt"/>
                <a:cs typeface="Times" panose="02020603050405020304" pitchFamily="18" charset="0"/>
              </a:rPr>
              <a:t>384–322 BCE</a:t>
            </a:r>
          </a:p>
          <a:p>
            <a:r>
              <a:rPr lang="en-US" sz="2800" dirty="0">
                <a:latin typeface="+mj-lt"/>
                <a:cs typeface="Times" panose="02020603050405020304" pitchFamily="18" charset="0"/>
              </a:rPr>
              <a:t>Student of Plato at The Academy; later left Athens after Plato’s death </a:t>
            </a:r>
          </a:p>
          <a:p>
            <a:r>
              <a:rPr lang="en-US" sz="2800" dirty="0">
                <a:latin typeface="+mj-lt"/>
                <a:cs typeface="Times"/>
              </a:rPr>
              <a:t>Valued reason and </a:t>
            </a:r>
            <a:r>
              <a:rPr lang="en-US" sz="2800" b="1" dirty="0">
                <a:latin typeface="+mj-lt"/>
                <a:cs typeface="Times"/>
              </a:rPr>
              <a:t>empiricism </a:t>
            </a:r>
          </a:p>
          <a:p>
            <a:pPr lvl="0"/>
            <a:r>
              <a:rPr lang="en-US" sz="2800" dirty="0" smtClean="0">
                <a:latin typeface="+mj-lt"/>
                <a:cs typeface="Times"/>
              </a:rPr>
              <a:t>The </a:t>
            </a:r>
            <a:r>
              <a:rPr lang="en-US" sz="2800" dirty="0">
                <a:latin typeface="+mj-lt"/>
                <a:cs typeface="Times"/>
              </a:rPr>
              <a:t>theory that all knowledge is derived from sense-experience. </a:t>
            </a:r>
            <a:r>
              <a:rPr lang="en-US" sz="2800" dirty="0" smtClean="0">
                <a:latin typeface="+mj-lt"/>
                <a:cs typeface="Times"/>
              </a:rPr>
              <a:t>Reinforced </a:t>
            </a:r>
            <a:r>
              <a:rPr lang="en-US" sz="2800" dirty="0">
                <a:latin typeface="+mj-lt"/>
                <a:cs typeface="Times"/>
              </a:rPr>
              <a:t>by the rise of experimental science in the 17th and 18th </a:t>
            </a:r>
            <a:r>
              <a:rPr lang="en-US" sz="2800" dirty="0" smtClean="0">
                <a:latin typeface="+mj-lt"/>
                <a:cs typeface="Times"/>
              </a:rPr>
              <a:t>centuries</a:t>
            </a:r>
            <a:endParaRPr lang="en-US" dirty="0">
              <a:latin typeface="+mj-lt"/>
            </a:endParaRPr>
          </a:p>
        </p:txBody>
      </p:sp>
    </p:spTree>
    <p:extLst>
      <p:ext uri="{BB962C8B-B14F-4D97-AF65-F5344CB8AC3E}">
        <p14:creationId xmlns:p14="http://schemas.microsoft.com/office/powerpoint/2010/main" val="14809213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Times"/>
              </a:rPr>
              <a:t>Plato’s Division of the Soul</a:t>
            </a:r>
            <a:br>
              <a:rPr lang="en-US" dirty="0">
                <a:cs typeface="Times"/>
              </a:rPr>
            </a:br>
            <a:r>
              <a:rPr lang="en-US" dirty="0">
                <a:cs typeface="Times"/>
              </a:rPr>
              <a:t>versus Aristotle </a:t>
            </a:r>
            <a:endParaRPr lang="en-US" dirty="0"/>
          </a:p>
        </p:txBody>
      </p:sp>
      <p:sp>
        <p:nvSpPr>
          <p:cNvPr id="3" name="Content Placeholder 2"/>
          <p:cNvSpPr>
            <a:spLocks noGrp="1"/>
          </p:cNvSpPr>
          <p:nvPr>
            <p:ph idx="1"/>
          </p:nvPr>
        </p:nvSpPr>
        <p:spPr>
          <a:xfrm>
            <a:off x="498474" y="1753714"/>
            <a:ext cx="7556313" cy="4716882"/>
          </a:xfrm>
        </p:spPr>
        <p:txBody>
          <a:bodyPr>
            <a:normAutofit fontScale="92500" lnSpcReduction="20000"/>
          </a:bodyPr>
          <a:lstStyle/>
          <a:p>
            <a:r>
              <a:rPr lang="en-US" sz="2400" b="1" dirty="0">
                <a:latin typeface="+mj-lt"/>
                <a:cs typeface="Times"/>
              </a:rPr>
              <a:t>Plato: </a:t>
            </a:r>
          </a:p>
          <a:p>
            <a:pPr marL="514350" indent="-514350">
              <a:buAutoNum type="arabicPeriod"/>
            </a:pPr>
            <a:r>
              <a:rPr lang="en-US" sz="2400" dirty="0">
                <a:latin typeface="+mj-lt"/>
                <a:cs typeface="Times"/>
              </a:rPr>
              <a:t>Wisdom/morality (greatest percentage) </a:t>
            </a:r>
          </a:p>
          <a:p>
            <a:pPr marL="514350" indent="-514350">
              <a:buAutoNum type="arabicPeriod"/>
            </a:pPr>
            <a:r>
              <a:rPr lang="en-US" sz="2400" dirty="0">
                <a:latin typeface="+mj-lt"/>
                <a:cs typeface="Times"/>
              </a:rPr>
              <a:t>Courage/hubris </a:t>
            </a:r>
          </a:p>
          <a:p>
            <a:pPr marL="514350" indent="-514350">
              <a:buAutoNum type="arabicPeriod"/>
            </a:pPr>
            <a:r>
              <a:rPr lang="en-US" sz="2400" dirty="0">
                <a:latin typeface="+mj-lt"/>
                <a:cs typeface="Times"/>
              </a:rPr>
              <a:t>Desire/emotion</a:t>
            </a:r>
          </a:p>
          <a:p>
            <a:r>
              <a:rPr lang="en-US" sz="2400" b="1" dirty="0">
                <a:latin typeface="+mj-lt"/>
                <a:cs typeface="Times"/>
              </a:rPr>
              <a:t>Aristotle: </a:t>
            </a:r>
          </a:p>
          <a:p>
            <a:pPr marL="514350" indent="-514350">
              <a:buAutoNum type="arabicPeriod"/>
            </a:pPr>
            <a:r>
              <a:rPr lang="en-US" sz="2400" dirty="0">
                <a:latin typeface="+mj-lt"/>
                <a:cs typeface="Times"/>
              </a:rPr>
              <a:t>Wisdom</a:t>
            </a:r>
          </a:p>
          <a:p>
            <a:pPr marL="514350" indent="-514350">
              <a:buAutoNum type="arabicPeriod"/>
            </a:pPr>
            <a:r>
              <a:rPr lang="en-US" sz="2400" dirty="0">
                <a:latin typeface="+mj-lt"/>
                <a:cs typeface="Times"/>
              </a:rPr>
              <a:t>Desire/emotion </a:t>
            </a:r>
          </a:p>
          <a:p>
            <a:pPr marL="0" indent="0">
              <a:buNone/>
            </a:pPr>
            <a:r>
              <a:rPr lang="en-US" sz="2400" dirty="0">
                <a:latin typeface="+mj-lt"/>
                <a:cs typeface="Times"/>
              </a:rPr>
              <a:t>Equal distribution between the two. According to Aristotle people need both their emotions and logic to live a </a:t>
            </a:r>
            <a:r>
              <a:rPr lang="en-US" sz="2400" b="1" dirty="0">
                <a:latin typeface="+mj-lt"/>
                <a:cs typeface="Times"/>
              </a:rPr>
              <a:t>good life </a:t>
            </a:r>
            <a:r>
              <a:rPr lang="en-US" sz="2400" dirty="0">
                <a:latin typeface="+mj-lt"/>
                <a:cs typeface="Times"/>
              </a:rPr>
              <a:t>(both in moderation) </a:t>
            </a:r>
          </a:p>
          <a:p>
            <a:endParaRPr lang="en-US" dirty="0"/>
          </a:p>
        </p:txBody>
      </p:sp>
    </p:spTree>
    <p:extLst>
      <p:ext uri="{BB962C8B-B14F-4D97-AF65-F5344CB8AC3E}">
        <p14:creationId xmlns:p14="http://schemas.microsoft.com/office/powerpoint/2010/main" val="6885837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57</TotalTime>
  <Words>217</Words>
  <Application>Microsoft Macintosh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Advantage</vt:lpstr>
      <vt:lpstr>Justice, Human Nature, &amp; The Republic </vt:lpstr>
      <vt:lpstr>Human Nature (recap) </vt:lpstr>
      <vt:lpstr>Thomas Hobbes </vt:lpstr>
      <vt:lpstr>State of Nature </vt:lpstr>
      <vt:lpstr>Social Contract Theory </vt:lpstr>
      <vt:lpstr>Egoist Ethics- What was Hobbes assuming about human nature? </vt:lpstr>
      <vt:lpstr>Utility Ethics &amp; Kantian ethics </vt:lpstr>
      <vt:lpstr>Aristotle </vt:lpstr>
      <vt:lpstr>Plato’s Division of the Soul versus Aristotle </vt:lpstr>
      <vt:lpstr>Intro to The Republic</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Justice, Human Nature, &amp; The Republic </dc:title>
  <dc:creator>Lucy</dc:creator>
  <cp:lastModifiedBy>Lucy</cp:lastModifiedBy>
  <cp:revision>9</cp:revision>
  <dcterms:created xsi:type="dcterms:W3CDTF">2015-09-01T22:03:14Z</dcterms:created>
  <dcterms:modified xsi:type="dcterms:W3CDTF">2015-09-01T23:00:29Z</dcterms:modified>
</cp:coreProperties>
</file>